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8" r:id="rId2"/>
    <p:sldId id="284" r:id="rId3"/>
    <p:sldId id="317" r:id="rId4"/>
    <p:sldId id="316" r:id="rId5"/>
    <p:sldId id="259" r:id="rId6"/>
    <p:sldId id="260" r:id="rId7"/>
    <p:sldId id="261" r:id="rId8"/>
    <p:sldId id="263" r:id="rId9"/>
    <p:sldId id="264" r:id="rId10"/>
    <p:sldId id="318" r:id="rId11"/>
    <p:sldId id="257" r:id="rId12"/>
    <p:sldId id="277" r:id="rId13"/>
    <p:sldId id="265" r:id="rId14"/>
    <p:sldId id="301" r:id="rId15"/>
    <p:sldId id="300" r:id="rId16"/>
    <p:sldId id="279" r:id="rId17"/>
    <p:sldId id="280" r:id="rId18"/>
    <p:sldId id="281" r:id="rId19"/>
    <p:sldId id="302" r:id="rId20"/>
    <p:sldId id="303" r:id="rId21"/>
    <p:sldId id="276" r:id="rId2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0000CC"/>
    <a:srgbClr val="000066"/>
    <a:srgbClr val="267D9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3" d="100"/>
          <a:sy n="113" d="100"/>
        </p:scale>
        <p:origin x="-1584" y="-96"/>
      </p:cViewPr>
      <p:guideLst>
        <p:guide orient="horz" pos="2160"/>
        <p:guide pos="2880"/>
      </p:guideLst>
    </p:cSldViewPr>
  </p:slideViewPr>
  <p:notesTextViewPr>
    <p:cViewPr>
      <p:scale>
        <a:sx n="100" d="100"/>
        <a:sy n="100" d="100"/>
      </p:scale>
      <p:origin x="0" y="0"/>
    </p:cViewPr>
  </p:notesTextViewPr>
  <p:notesViewPr>
    <p:cSldViewPr>
      <p:cViewPr varScale="1">
        <p:scale>
          <a:sx n="86" d="100"/>
          <a:sy n="86" d="100"/>
        </p:scale>
        <p:origin x="-3846"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5.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4F250F26-8C78-4AEF-BFF5-E939488BF2BF}" type="datetimeFigureOut">
              <a:rPr lang="zh-CN" altLang="en-US"/>
              <a:pPr>
                <a:defRPr/>
              </a:pPr>
              <a:t>2022-10-27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E1D4AE67-B587-45A6-8E8D-8E1E08F31137}"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2022-10-27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光波是由原子运动过程中的电子产生的电磁辐射。各种物质的原子内部电子的运动情况不同，所以它们发射的光波也不同。研究不同物质的发光和吸收光的情况。</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矩形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矩形 9"/>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1" name="圆角矩形 10"/>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2" name="圆角矩形 11"/>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矩形 12"/>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矩形 13"/>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矩形 14"/>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矩形 15"/>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标题 7"/>
          <p:cNvSpPr>
            <a:spLocks noGrp="1"/>
          </p:cNvSpPr>
          <p:nvPr>
            <p:ph type="ctrTitle"/>
          </p:nvPr>
        </p:nvSpPr>
        <p:spPr>
          <a:xfrm>
            <a:off x="457200" y="2401887"/>
            <a:ext cx="8458200" cy="1470025"/>
          </a:xfrm>
          <a:prstGeom prst="rect">
            <a:avLst/>
          </a:prstGeom>
        </p:spPr>
        <p:txBody>
          <a:bodyPr anchor="b"/>
          <a:lstStyle>
            <a:lvl1pPr>
              <a:defRPr sz="4400">
                <a:solidFill>
                  <a:schemeClr val="bg1"/>
                </a:solidFill>
              </a:defRPr>
            </a:lvl1pPr>
          </a:lstStyle>
          <a:p>
            <a:r>
              <a:rPr lang="zh-CN" altLang="en-US" smtClean="0"/>
              <a:t>单击此处编辑母版标题样式</a:t>
            </a:r>
            <a:endParaRPr lang="en-US"/>
          </a:p>
        </p:txBody>
      </p:sp>
      <p:sp>
        <p:nvSpPr>
          <p:cNvPr id="9" name="副标题 8"/>
          <p:cNvSpPr>
            <a:spLocks noGrp="1"/>
          </p:cNvSpPr>
          <p:nvPr>
            <p:ph type="subTitle" idx="1"/>
          </p:nvPr>
        </p:nvSpPr>
        <p:spPr>
          <a:xfrm>
            <a:off x="457200" y="3899938"/>
            <a:ext cx="4953000" cy="1752600"/>
          </a:xfrm>
          <a:prstGeom prst="rect">
            <a:avLst/>
          </a:prstGeom>
        </p:spPr>
        <p:txBody>
          <a:bodyPr/>
          <a:lstStyle>
            <a:lvl1pPr marL="64135"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17" name="日期占位符 27"/>
          <p:cNvSpPr>
            <a:spLocks noGrp="1"/>
          </p:cNvSpPr>
          <p:nvPr>
            <p:ph type="dt" sz="half" idx="10"/>
          </p:nvPr>
        </p:nvSpPr>
        <p:spPr>
          <a:xfrm>
            <a:off x="6705600" y="4206875"/>
            <a:ext cx="960438" cy="457200"/>
          </a:xfrm>
          <a:prstGeom prst="rect">
            <a:avLst/>
          </a:prstGeom>
        </p:spPr>
        <p:txBody>
          <a:bodyPr/>
          <a:lstStyle>
            <a:lvl1pPr fontAlgn="auto">
              <a:spcBef>
                <a:spcPts val="0"/>
              </a:spcBef>
              <a:spcAft>
                <a:spcPts val="0"/>
              </a:spcAft>
              <a:defRPr>
                <a:latin typeface="+mn-lt"/>
                <a:ea typeface="+mn-ea"/>
              </a:defRPr>
            </a:lvl1pPr>
          </a:lstStyle>
          <a:p>
            <a:pPr>
              <a:defRPr/>
            </a:pPr>
            <a:fld id="{93428832-E6A0-4D48-B9B7-A4AF4C99360D}" type="datetimeFigureOut">
              <a:rPr lang="zh-CN" altLang="en-US"/>
              <a:pPr>
                <a:defRPr/>
              </a:pPr>
              <a:t>2022-10-27</a:t>
            </a:fld>
            <a:endParaRPr lang="zh-CN" altLang="en-US"/>
          </a:p>
        </p:txBody>
      </p:sp>
      <p:sp>
        <p:nvSpPr>
          <p:cNvPr id="18" name="页脚占位符 16"/>
          <p:cNvSpPr>
            <a:spLocks noGrp="1"/>
          </p:cNvSpPr>
          <p:nvPr>
            <p:ph type="ftr" sz="quarter" idx="11"/>
          </p:nvPr>
        </p:nvSpPr>
        <p:spPr>
          <a:xfrm>
            <a:off x="5410200" y="4205288"/>
            <a:ext cx="1295400" cy="45720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19" name="灯片编号占位符 28"/>
          <p:cNvSpPr>
            <a:spLocks noGrp="1"/>
          </p:cNvSpPr>
          <p:nvPr>
            <p:ph type="sldNum" sz="quarter" idx="12"/>
          </p:nvPr>
        </p:nvSpPr>
        <p:spPr>
          <a:xfrm>
            <a:off x="8320088" y="1588"/>
            <a:ext cx="747712" cy="365125"/>
          </a:xfrm>
          <a:prstGeom prst="rect">
            <a:avLst/>
          </a:prstGeom>
        </p:spPr>
        <p:txBody>
          <a:bodyPr vert="horz" wrap="square" lIns="91440" tIns="45720" rIns="91440" bIns="45720" numCol="1" anchor="t" anchorCtr="0" compatLnSpc="1"/>
          <a:lstStyle>
            <a:lvl1pPr algn="r">
              <a:defRPr>
                <a:solidFill>
                  <a:schemeClr val="bg1"/>
                </a:solidFill>
                <a:latin typeface="Georgia" panose="02040502050405020303" pitchFamily="18" charset="0"/>
              </a:defRPr>
            </a:lvl1pPr>
          </a:lstStyle>
          <a:p>
            <a:fld id="{90289C2D-2261-4C21-8D7D-B968D7568447}" type="slidenum">
              <a:rPr lang="zh-CN"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1066800"/>
          </a:xfrm>
          <a:prstGeom prst="rect">
            <a:avLst/>
          </a:prstGeom>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249424"/>
            <a:ext cx="8229600" cy="432511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a:xfrm>
            <a:off x="6586538" y="612775"/>
            <a:ext cx="957262" cy="457200"/>
          </a:xfrm>
          <a:prstGeom prst="rect">
            <a:avLst/>
          </a:prstGeom>
        </p:spPr>
        <p:txBody>
          <a:bodyPr/>
          <a:lstStyle>
            <a:lvl1pPr fontAlgn="auto">
              <a:spcBef>
                <a:spcPts val="0"/>
              </a:spcBef>
              <a:spcAft>
                <a:spcPts val="0"/>
              </a:spcAft>
              <a:defRPr>
                <a:latin typeface="+mn-lt"/>
                <a:ea typeface="+mn-ea"/>
              </a:defRPr>
            </a:lvl1pPr>
          </a:lstStyle>
          <a:p>
            <a:pPr>
              <a:defRPr/>
            </a:pPr>
            <a:fld id="{AD7F4017-CCD9-4F0F-A15E-EF5B53ACAB28}" type="datetimeFigureOut">
              <a:rPr lang="zh-CN" altLang="en-US"/>
              <a:pPr>
                <a:defRPr/>
              </a:pPr>
              <a:t>2022-10-27</a:t>
            </a:fld>
            <a:endParaRPr lang="zh-CN" altLang="en-US"/>
          </a:p>
        </p:txBody>
      </p:sp>
      <p:sp>
        <p:nvSpPr>
          <p:cNvPr id="5" name="页脚占位符 4"/>
          <p:cNvSpPr>
            <a:spLocks noGrp="1"/>
          </p:cNvSpPr>
          <p:nvPr>
            <p:ph type="ftr" sz="quarter" idx="11"/>
          </p:nvPr>
        </p:nvSpPr>
        <p:spPr>
          <a:xfrm>
            <a:off x="5257800" y="612775"/>
            <a:ext cx="1325563" cy="45720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695243E4-C5DA-4C70-8EBD-744B004C6AAC}" type="slidenum">
              <a:rPr lang="zh-CN" altLang="en-US"/>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1143000"/>
            <a:ext cx="1905000" cy="5486400"/>
          </a:xfrm>
          <a:prstGeom prst="rect">
            <a:avLst/>
          </a:prstGeo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143000"/>
            <a:ext cx="6248400" cy="548640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a:xfrm>
            <a:off x="6586538" y="612775"/>
            <a:ext cx="957262" cy="457200"/>
          </a:xfrm>
          <a:prstGeom prst="rect">
            <a:avLst/>
          </a:prstGeom>
        </p:spPr>
        <p:txBody>
          <a:bodyPr/>
          <a:lstStyle>
            <a:lvl1pPr fontAlgn="auto">
              <a:spcBef>
                <a:spcPts val="0"/>
              </a:spcBef>
              <a:spcAft>
                <a:spcPts val="0"/>
              </a:spcAft>
              <a:defRPr>
                <a:latin typeface="+mn-lt"/>
                <a:ea typeface="+mn-ea"/>
              </a:defRPr>
            </a:lvl1pPr>
          </a:lstStyle>
          <a:p>
            <a:pPr>
              <a:defRPr/>
            </a:pPr>
            <a:fld id="{8FAECC88-547D-4099-B22C-ABFD77141A32}" type="datetimeFigureOut">
              <a:rPr lang="zh-CN" altLang="en-US"/>
              <a:pPr>
                <a:defRPr/>
              </a:pPr>
              <a:t>2022-10-27</a:t>
            </a:fld>
            <a:endParaRPr lang="zh-CN" altLang="en-US"/>
          </a:p>
        </p:txBody>
      </p:sp>
      <p:sp>
        <p:nvSpPr>
          <p:cNvPr id="5" name="页脚占位符 4"/>
          <p:cNvSpPr>
            <a:spLocks noGrp="1"/>
          </p:cNvSpPr>
          <p:nvPr>
            <p:ph type="ftr" sz="quarter" idx="11"/>
          </p:nvPr>
        </p:nvSpPr>
        <p:spPr>
          <a:xfrm>
            <a:off x="5257800" y="612775"/>
            <a:ext cx="1325563" cy="45720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04E3FDC2-52EB-4003-9584-074CE7C0C5E7}" type="slidenum">
              <a:rPr lang="zh-CN" altLang="en-US"/>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1066800"/>
          </a:xfrm>
          <a:prstGeom prst="rect">
            <a:avLst/>
          </a:prstGeom>
        </p:spPr>
        <p:txBody>
          <a:bodyPr/>
          <a:lstStyle/>
          <a:p>
            <a:r>
              <a:rPr lang="zh-CN" altLang="en-US" smtClean="0"/>
              <a:t>单击此处编辑母版标题样式</a:t>
            </a:r>
            <a:endParaRPr lang="en-US"/>
          </a:p>
        </p:txBody>
      </p:sp>
      <p:sp>
        <p:nvSpPr>
          <p:cNvPr id="3" name="内容占位符 2"/>
          <p:cNvSpPr>
            <a:spLocks noGrp="1"/>
          </p:cNvSpPr>
          <p:nvPr>
            <p:ph idx="1"/>
          </p:nvPr>
        </p:nvSpPr>
        <p:spPr>
          <a:xfrm>
            <a:off x="457200" y="2249424"/>
            <a:ext cx="8229600" cy="432511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a:xfrm>
            <a:off x="6586538" y="612775"/>
            <a:ext cx="957262" cy="457200"/>
          </a:xfrm>
          <a:prstGeom prst="rect">
            <a:avLst/>
          </a:prstGeom>
        </p:spPr>
        <p:txBody>
          <a:bodyPr/>
          <a:lstStyle>
            <a:lvl1pPr fontAlgn="auto">
              <a:spcBef>
                <a:spcPts val="0"/>
              </a:spcBef>
              <a:spcAft>
                <a:spcPts val="0"/>
              </a:spcAft>
              <a:defRPr>
                <a:latin typeface="+mn-lt"/>
                <a:ea typeface="+mn-ea"/>
              </a:defRPr>
            </a:lvl1pPr>
          </a:lstStyle>
          <a:p>
            <a:pPr>
              <a:defRPr/>
            </a:pPr>
            <a:fld id="{879D4B39-7877-46C6-A6F8-6C58AA362991}" type="datetimeFigureOut">
              <a:rPr lang="zh-CN" altLang="en-US"/>
              <a:pPr>
                <a:defRPr/>
              </a:pPr>
              <a:t>2022-10-27</a:t>
            </a:fld>
            <a:endParaRPr lang="zh-CN" altLang="en-US"/>
          </a:p>
        </p:txBody>
      </p:sp>
      <p:sp>
        <p:nvSpPr>
          <p:cNvPr id="5" name="页脚占位符 4"/>
          <p:cNvSpPr>
            <a:spLocks noGrp="1"/>
          </p:cNvSpPr>
          <p:nvPr>
            <p:ph type="ftr" sz="quarter" idx="11"/>
          </p:nvPr>
        </p:nvSpPr>
        <p:spPr>
          <a:xfrm>
            <a:off x="5257800" y="612775"/>
            <a:ext cx="1325563" cy="45720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C0B9E6CE-EFBC-4571-AA3E-75A7D091C4B8}" type="slidenum">
              <a:rPr lang="zh-CN"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页脚占位符 4"/>
          <p:cNvSpPr>
            <a:spLocks noGrp="1"/>
          </p:cNvSpPr>
          <p:nvPr>
            <p:ph type="ftr" sz="quarter" idx="10"/>
          </p:nvPr>
        </p:nvSpPr>
        <p:spPr>
          <a:xfrm>
            <a:off x="5257800" y="612775"/>
            <a:ext cx="1325563" cy="457200"/>
          </a:xfrm>
          <a:prstGeom prst="rect">
            <a:avLst/>
          </a:prstGeom>
        </p:spPr>
        <p:txBody>
          <a:bodyPr/>
          <a:lstStyle>
            <a:lvl1pPr fontAlgn="auto">
              <a:spcBef>
                <a:spcPts val="0"/>
              </a:spcBef>
              <a:spcAft>
                <a:spcPts val="0"/>
              </a:spcAft>
              <a:defRPr dirty="0">
                <a:latin typeface="+mn-lt"/>
                <a:ea typeface="+mn-ea"/>
              </a:defRPr>
            </a:lvl1pPr>
          </a:lstStyle>
          <a:p>
            <a:pPr>
              <a:defRPr/>
            </a:pPr>
            <a:endParaRPr lang="zh-CN" altLang="en-US"/>
          </a:p>
        </p:txBody>
      </p:sp>
      <p:sp>
        <p:nvSpPr>
          <p:cNvPr id="3" name="灯片编号占位符 5"/>
          <p:cNvSpPr>
            <a:spLocks noGrp="1"/>
          </p:cNvSpPr>
          <p:nvPr>
            <p:ph type="sldNum" sz="quarter" idx="11"/>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ED344567-81E7-4DB9-B67E-A47C7F5AD3E4}" type="slidenum">
              <a:rPr lang="zh-CN"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1066800"/>
          </a:xfrm>
          <a:prstGeom prst="rect">
            <a:avLst/>
          </a:prstGeom>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2249424"/>
            <a:ext cx="4038600" cy="4525963"/>
          </a:xfrm>
          <a:prstGeom prst="rect">
            <a:avLst/>
          </a:prstGeom>
        </p:spPr>
        <p:txBody>
          <a:bodyPr/>
          <a:lstStyle>
            <a:lvl1pPr>
              <a:defRPr sz="2000"/>
            </a:lvl1pPr>
            <a:lvl2pPr>
              <a:defRPr sz="1900"/>
            </a:lvl2pPr>
            <a:lvl3pPr>
              <a:defRPr sz="18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2249424"/>
            <a:ext cx="4038600" cy="4525963"/>
          </a:xfrm>
          <a:prstGeom prst="rect">
            <a:avLst/>
          </a:prstGeom>
        </p:spPr>
        <p:txBody>
          <a:bodyPr/>
          <a:lstStyle>
            <a:lvl1pPr>
              <a:defRPr sz="2000"/>
            </a:lvl1pPr>
            <a:lvl2pPr>
              <a:defRPr sz="1900"/>
            </a:lvl2pPr>
            <a:lvl3pPr>
              <a:defRPr sz="18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a:xfrm>
            <a:off x="6586538" y="612775"/>
            <a:ext cx="957262" cy="457200"/>
          </a:xfrm>
          <a:prstGeom prst="rect">
            <a:avLst/>
          </a:prstGeom>
        </p:spPr>
        <p:txBody>
          <a:bodyPr/>
          <a:lstStyle>
            <a:lvl1pPr fontAlgn="auto">
              <a:spcBef>
                <a:spcPts val="0"/>
              </a:spcBef>
              <a:spcAft>
                <a:spcPts val="0"/>
              </a:spcAft>
              <a:defRPr>
                <a:latin typeface="+mn-lt"/>
                <a:ea typeface="+mn-ea"/>
              </a:defRPr>
            </a:lvl1pPr>
          </a:lstStyle>
          <a:p>
            <a:pPr>
              <a:defRPr/>
            </a:pPr>
            <a:fld id="{E00A5EE0-2007-4B86-A650-F79A1AD2FFB4}" type="datetimeFigureOut">
              <a:rPr lang="zh-CN" altLang="en-US"/>
              <a:pPr>
                <a:defRPr/>
              </a:pPr>
              <a:t>2022-10-27</a:t>
            </a:fld>
            <a:endParaRPr lang="zh-CN" altLang="en-US"/>
          </a:p>
        </p:txBody>
      </p:sp>
      <p:sp>
        <p:nvSpPr>
          <p:cNvPr id="6" name="页脚占位符 5"/>
          <p:cNvSpPr>
            <a:spLocks noGrp="1"/>
          </p:cNvSpPr>
          <p:nvPr>
            <p:ph type="ftr" sz="quarter" idx="11"/>
          </p:nvPr>
        </p:nvSpPr>
        <p:spPr>
          <a:xfrm>
            <a:off x="5257800" y="612775"/>
            <a:ext cx="1325563" cy="45720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FE5F397B-84E9-4473-9A4E-D5B3C2171125}" type="slidenum">
              <a:rPr lang="zh-CN"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81000" y="1143000"/>
            <a:ext cx="8382000" cy="1069848"/>
          </a:xfrm>
          <a:prstGeom prst="rect">
            <a:avLst/>
          </a:prstGeom>
        </p:spPr>
        <p:txBody>
          <a:bodyPr anchor="ctr"/>
          <a:lstStyle>
            <a:lvl1pPr>
              <a:defRPr sz="4000" b="0" i="0" cap="none" baseline="0"/>
            </a:lvl1pPr>
          </a:lstStyle>
          <a:p>
            <a:r>
              <a:rPr lang="zh-CN" altLang="en-US" smtClean="0"/>
              <a:t>单击此处编辑母版标题样式</a:t>
            </a:r>
            <a:endParaRPr lang="en-US"/>
          </a:p>
        </p:txBody>
      </p:sp>
      <p:sp>
        <p:nvSpPr>
          <p:cNvPr id="3" name="文本占位符 2"/>
          <p:cNvSpPr>
            <a:spLocks noGrp="1"/>
          </p:cNvSpPr>
          <p:nvPr>
            <p:ph type="body" idx="1"/>
          </p:nvPr>
        </p:nvSpPr>
        <p:spPr>
          <a:xfrm>
            <a:off x="381000" y="2244970"/>
            <a:ext cx="4041648" cy="457200"/>
          </a:xfrm>
          <a:prstGeom prst="rect">
            <a:avLst/>
          </a:prstGeo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文本占位符 3"/>
          <p:cNvSpPr>
            <a:spLocks noGrp="1"/>
          </p:cNvSpPr>
          <p:nvPr>
            <p:ph type="body" sz="half" idx="3"/>
          </p:nvPr>
        </p:nvSpPr>
        <p:spPr>
          <a:xfrm>
            <a:off x="4721225" y="2244970"/>
            <a:ext cx="4041775" cy="457200"/>
          </a:xfrm>
          <a:prstGeom prst="rect">
            <a:avLst/>
          </a:prstGeo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内容占位符 4"/>
          <p:cNvSpPr>
            <a:spLocks noGrp="1"/>
          </p:cNvSpPr>
          <p:nvPr>
            <p:ph sz="quarter" idx="2"/>
          </p:nvPr>
        </p:nvSpPr>
        <p:spPr>
          <a:xfrm>
            <a:off x="381000" y="2708519"/>
            <a:ext cx="4041648" cy="3886200"/>
          </a:xfrm>
          <a:prstGeom prst="rect">
            <a:avLst/>
          </a:prstGeom>
        </p:spPr>
        <p:txBody>
          <a:bodyPr/>
          <a:lstStyle>
            <a:lvl1pPr>
              <a:defRPr sz="20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718304" y="2708519"/>
            <a:ext cx="4041775" cy="3886200"/>
          </a:xfrm>
          <a:prstGeom prst="rect">
            <a:avLst/>
          </a:prstGeom>
        </p:spPr>
        <p:txBody>
          <a:bodyPr/>
          <a:lstStyle>
            <a:lvl1pPr>
              <a:defRPr sz="20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25"/>
          <p:cNvSpPr>
            <a:spLocks noGrp="1"/>
          </p:cNvSpPr>
          <p:nvPr>
            <p:ph type="dt" sz="half" idx="10"/>
          </p:nvPr>
        </p:nvSpPr>
        <p:spPr>
          <a:xfrm>
            <a:off x="6586538" y="612775"/>
            <a:ext cx="957262" cy="457200"/>
          </a:xfrm>
          <a:prstGeom prst="rect">
            <a:avLst/>
          </a:prstGeom>
        </p:spPr>
        <p:txBody>
          <a:bodyPr rtlCol="0"/>
          <a:lstStyle>
            <a:lvl1pPr fontAlgn="auto">
              <a:spcBef>
                <a:spcPts val="0"/>
              </a:spcBef>
              <a:spcAft>
                <a:spcPts val="0"/>
              </a:spcAft>
              <a:defRPr>
                <a:latin typeface="+mn-lt"/>
                <a:ea typeface="+mn-ea"/>
              </a:defRPr>
            </a:lvl1pPr>
          </a:lstStyle>
          <a:p>
            <a:pPr>
              <a:defRPr/>
            </a:pPr>
            <a:fld id="{2FCF5F28-38AD-4B10-B762-2768EEDDFCDB}" type="datetimeFigureOut">
              <a:rPr lang="zh-CN" altLang="en-US"/>
              <a:pPr>
                <a:defRPr/>
              </a:pPr>
              <a:t>2022-10-27</a:t>
            </a:fld>
            <a:endParaRPr lang="zh-CN" altLang="en-US"/>
          </a:p>
        </p:txBody>
      </p:sp>
      <p:sp>
        <p:nvSpPr>
          <p:cNvPr id="8" name="灯片编号占位符 26"/>
          <p:cNvSpPr>
            <a:spLocks noGrp="1"/>
          </p:cNvSpPr>
          <p:nvPr>
            <p:ph type="sldNum" sz="quarter" idx="11"/>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B00A39BA-2A70-416F-8A3C-3505EC6DABBE}" type="slidenum">
              <a:rPr lang="zh-CN" altLang="en-US"/>
              <a:pPr/>
              <a:t>‹#›</a:t>
            </a:fld>
            <a:endParaRPr lang="zh-CN" altLang="en-US"/>
          </a:p>
        </p:txBody>
      </p:sp>
      <p:sp>
        <p:nvSpPr>
          <p:cNvPr id="9" name="页脚占位符 27"/>
          <p:cNvSpPr>
            <a:spLocks noGrp="1"/>
          </p:cNvSpPr>
          <p:nvPr>
            <p:ph type="ftr" sz="quarter" idx="12"/>
          </p:nvPr>
        </p:nvSpPr>
        <p:spPr>
          <a:xfrm>
            <a:off x="5257800" y="612775"/>
            <a:ext cx="1325563" cy="457200"/>
          </a:xfrm>
          <a:prstGeom prst="rect">
            <a:avLst/>
          </a:prstGeom>
        </p:spPr>
        <p:txBody>
          <a:bodyPr rtlCol="0"/>
          <a:lstStyle>
            <a:lvl1pPr fontAlgn="auto">
              <a:spcBef>
                <a:spcPts val="0"/>
              </a:spcBef>
              <a:spcAft>
                <a:spcPts val="0"/>
              </a:spcAft>
              <a:defRPr>
                <a:latin typeface="+mn-lt"/>
                <a:ea typeface="+mn-ea"/>
              </a:defRPr>
            </a:lvl1pPr>
          </a:lstStyle>
          <a:p>
            <a:pPr>
              <a:defRPr/>
            </a:pP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1069848"/>
          </a:xfrm>
          <a:prstGeom prst="rect">
            <a:avLst/>
          </a:prstGeom>
        </p:spPr>
        <p:txBody>
          <a:bodyPr anchor="ctr"/>
          <a:lstStyle>
            <a:lvl1pPr>
              <a:defRPr sz="4000">
                <a:solidFill>
                  <a:schemeClr val="tx2"/>
                </a:solidFill>
              </a:defRPr>
            </a:lvl1pPr>
          </a:lstStyle>
          <a:p>
            <a:r>
              <a:rPr lang="zh-CN" altLang="en-US" smtClean="0"/>
              <a:t>单击此处编辑母版标题样式</a:t>
            </a:r>
            <a:endParaRPr lang="en-US"/>
          </a:p>
        </p:txBody>
      </p:sp>
      <p:sp>
        <p:nvSpPr>
          <p:cNvPr id="3" name="日期占位符 2"/>
          <p:cNvSpPr>
            <a:spLocks noGrp="1"/>
          </p:cNvSpPr>
          <p:nvPr>
            <p:ph type="dt" sz="half" idx="10"/>
          </p:nvPr>
        </p:nvSpPr>
        <p:spPr>
          <a:xfrm>
            <a:off x="6583363" y="612775"/>
            <a:ext cx="957262" cy="457200"/>
          </a:xfrm>
          <a:prstGeom prst="rect">
            <a:avLst/>
          </a:prstGeom>
        </p:spPr>
        <p:txBody>
          <a:bodyPr/>
          <a:lstStyle>
            <a:lvl1pPr fontAlgn="auto">
              <a:spcBef>
                <a:spcPts val="0"/>
              </a:spcBef>
              <a:spcAft>
                <a:spcPts val="0"/>
              </a:spcAft>
              <a:defRPr>
                <a:latin typeface="+mn-lt"/>
                <a:ea typeface="+mn-ea"/>
              </a:defRPr>
            </a:lvl1pPr>
          </a:lstStyle>
          <a:p>
            <a:pPr>
              <a:defRPr/>
            </a:pPr>
            <a:fld id="{A95B9D81-E3EF-4F82-95A2-23CBF6FD89AE}" type="datetimeFigureOut">
              <a:rPr lang="zh-CN" altLang="en-US"/>
              <a:pPr>
                <a:defRPr/>
              </a:pPr>
              <a:t>2022-10-27</a:t>
            </a:fld>
            <a:endParaRPr lang="zh-CN" altLang="en-US"/>
          </a:p>
        </p:txBody>
      </p:sp>
      <p:sp>
        <p:nvSpPr>
          <p:cNvPr id="4" name="页脚占位符 3"/>
          <p:cNvSpPr>
            <a:spLocks noGrp="1"/>
          </p:cNvSpPr>
          <p:nvPr>
            <p:ph type="ftr" sz="quarter" idx="11"/>
          </p:nvPr>
        </p:nvSpPr>
        <p:spPr>
          <a:xfrm>
            <a:off x="5257800" y="612775"/>
            <a:ext cx="1325563" cy="45720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4E4F6293-2D0B-476B-A11A-C8B2E025F771}" type="slidenum">
              <a:rPr lang="zh-CN"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586538" y="612775"/>
            <a:ext cx="957262" cy="457200"/>
          </a:xfrm>
          <a:prstGeom prst="rect">
            <a:avLst/>
          </a:prstGeom>
        </p:spPr>
        <p:txBody>
          <a:bodyPr/>
          <a:lstStyle>
            <a:lvl1pPr fontAlgn="auto">
              <a:spcBef>
                <a:spcPts val="0"/>
              </a:spcBef>
              <a:spcAft>
                <a:spcPts val="0"/>
              </a:spcAft>
              <a:defRPr>
                <a:latin typeface="+mn-lt"/>
                <a:ea typeface="+mn-ea"/>
              </a:defRPr>
            </a:lvl1pPr>
          </a:lstStyle>
          <a:p>
            <a:pPr>
              <a:defRPr/>
            </a:pPr>
            <a:fld id="{953EA36B-2714-4430-A9C5-B18B33A24E35}" type="datetimeFigureOut">
              <a:rPr lang="zh-CN" altLang="en-US"/>
              <a:pPr>
                <a:defRPr/>
              </a:pPr>
              <a:t>2022-10-27</a:t>
            </a:fld>
            <a:endParaRPr lang="zh-CN" altLang="en-US"/>
          </a:p>
        </p:txBody>
      </p:sp>
      <p:sp>
        <p:nvSpPr>
          <p:cNvPr id="3" name="页脚占位符 2"/>
          <p:cNvSpPr>
            <a:spLocks noGrp="1"/>
          </p:cNvSpPr>
          <p:nvPr>
            <p:ph type="ftr" sz="quarter" idx="11"/>
          </p:nvPr>
        </p:nvSpPr>
        <p:spPr>
          <a:xfrm>
            <a:off x="5257800" y="612775"/>
            <a:ext cx="1325563" cy="45720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C1D3D456-E80A-41FB-B418-BE957977D6B2}" type="slidenum">
              <a:rPr lang="zh-CN"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53496" y="1101970"/>
            <a:ext cx="3383280" cy="877824"/>
          </a:xfrm>
          <a:prstGeom prst="rect">
            <a:avLst/>
          </a:prstGeom>
        </p:spPr>
        <p:txBody>
          <a:bodyPr anchor="b"/>
          <a:lstStyle>
            <a:lvl1pPr algn="l">
              <a:buNone/>
              <a:defRPr sz="1800" b="1"/>
            </a:lvl1pPr>
          </a:lstStyle>
          <a:p>
            <a:r>
              <a:rPr lang="zh-CN" altLang="en-US" smtClean="0"/>
              <a:t>单击此处编辑母版标题样式</a:t>
            </a:r>
            <a:endParaRPr lang="en-US"/>
          </a:p>
        </p:txBody>
      </p:sp>
      <p:sp>
        <p:nvSpPr>
          <p:cNvPr id="3" name="文本占位符 2"/>
          <p:cNvSpPr>
            <a:spLocks noGrp="1"/>
          </p:cNvSpPr>
          <p:nvPr>
            <p:ph type="body" idx="2"/>
          </p:nvPr>
        </p:nvSpPr>
        <p:spPr>
          <a:xfrm>
            <a:off x="5353496" y="2010727"/>
            <a:ext cx="3383280" cy="4617720"/>
          </a:xfrm>
          <a:prstGeom prst="rect">
            <a:avLst/>
          </a:prstGeom>
        </p:spPr>
        <p:txBody>
          <a:bodyPr/>
          <a:lstStyle>
            <a:lvl1pPr marL="8890" indent="0">
              <a:buNone/>
              <a:defRPr sz="14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4" name="内容占位符 3"/>
          <p:cNvSpPr>
            <a:spLocks noGrp="1"/>
          </p:cNvSpPr>
          <p:nvPr>
            <p:ph sz="half" idx="1"/>
          </p:nvPr>
        </p:nvSpPr>
        <p:spPr>
          <a:xfrm>
            <a:off x="152400" y="776287"/>
            <a:ext cx="5102352" cy="5852160"/>
          </a:xfrm>
          <a:prstGeom prst="rect">
            <a:avLst/>
          </a:prstGeom>
        </p:spPr>
        <p:txBody>
          <a:bodyPr/>
          <a:lstStyle>
            <a:lvl1pPr>
              <a:defRPr sz="3200"/>
            </a:lvl1pPr>
            <a:lvl2pPr>
              <a:defRPr sz="2800"/>
            </a:lvl2pPr>
            <a:lvl3pPr>
              <a:defRPr sz="2400"/>
            </a:lvl3pPr>
            <a:lvl4pPr>
              <a:defRPr sz="2000"/>
            </a:lvl4pPr>
            <a:lvl5pPr>
              <a:defRPr sz="20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a:xfrm>
            <a:off x="6586538" y="612775"/>
            <a:ext cx="957262" cy="457200"/>
          </a:xfrm>
          <a:prstGeom prst="rect">
            <a:avLst/>
          </a:prstGeom>
        </p:spPr>
        <p:txBody>
          <a:bodyPr/>
          <a:lstStyle>
            <a:lvl1pPr fontAlgn="auto">
              <a:spcBef>
                <a:spcPts val="0"/>
              </a:spcBef>
              <a:spcAft>
                <a:spcPts val="0"/>
              </a:spcAft>
              <a:defRPr>
                <a:latin typeface="+mn-lt"/>
                <a:ea typeface="+mn-ea"/>
              </a:defRPr>
            </a:lvl1pPr>
          </a:lstStyle>
          <a:p>
            <a:pPr>
              <a:defRPr/>
            </a:pPr>
            <a:fld id="{1979B7EB-BD3E-4E2F-B173-9B57946E7129}" type="datetimeFigureOut">
              <a:rPr lang="zh-CN" altLang="en-US"/>
              <a:pPr>
                <a:defRPr/>
              </a:pPr>
              <a:t>2022-10-27</a:t>
            </a:fld>
            <a:endParaRPr lang="zh-CN" altLang="en-US"/>
          </a:p>
        </p:txBody>
      </p:sp>
      <p:sp>
        <p:nvSpPr>
          <p:cNvPr id="6" name="页脚占位符 5"/>
          <p:cNvSpPr>
            <a:spLocks noGrp="1"/>
          </p:cNvSpPr>
          <p:nvPr>
            <p:ph type="ftr" sz="quarter" idx="11"/>
          </p:nvPr>
        </p:nvSpPr>
        <p:spPr>
          <a:xfrm>
            <a:off x="5257800" y="612775"/>
            <a:ext cx="1325563" cy="45720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6D44C8AE-F9E6-4E29-9F21-52AAC67B2C0A}" type="slidenum">
              <a:rPr lang="zh-CN"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440434" y="1109160"/>
            <a:ext cx="586803" cy="4681637"/>
          </a:xfrm>
          <a:prstGeom prst="rect">
            <a:avLst/>
          </a:prstGeom>
        </p:spPr>
        <p:txBody>
          <a:bodyPr vert="vert270" lIns="45720" tIns="0" rIns="45720" anchor="t"/>
          <a:lstStyle>
            <a:lvl1pPr algn="ctr">
              <a:buNone/>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403671" y="1143000"/>
            <a:ext cx="4572000" cy="4572000"/>
          </a:xfrm>
          <a:prstGeom prst="rect">
            <a:avLst/>
          </a:prstGeo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pPr lvl="0"/>
            <a:r>
              <a:rPr lang="zh-CN" altLang="en-US" noProof="0" smtClean="0"/>
              <a:t>单击图标添加图片</a:t>
            </a:r>
            <a:endParaRPr lang="en-US" noProof="0" dirty="0"/>
          </a:p>
        </p:txBody>
      </p:sp>
      <p:sp>
        <p:nvSpPr>
          <p:cNvPr id="4" name="文本占位符 3"/>
          <p:cNvSpPr>
            <a:spLocks noGrp="1"/>
          </p:cNvSpPr>
          <p:nvPr>
            <p:ph type="body" sz="half" idx="2"/>
          </p:nvPr>
        </p:nvSpPr>
        <p:spPr>
          <a:xfrm>
            <a:off x="6088443" y="3274308"/>
            <a:ext cx="2590800" cy="2516489"/>
          </a:xfrm>
          <a:prstGeom prst="rect">
            <a:avLst/>
          </a:prstGeo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zh-CN" altLang="en-US" smtClean="0"/>
              <a:t>单击此处编辑母版文本样式</a:t>
            </a:r>
          </a:p>
        </p:txBody>
      </p:sp>
      <p:sp>
        <p:nvSpPr>
          <p:cNvPr id="5" name="日期占位符 4"/>
          <p:cNvSpPr>
            <a:spLocks noGrp="1"/>
          </p:cNvSpPr>
          <p:nvPr>
            <p:ph type="dt" sz="half" idx="10"/>
          </p:nvPr>
        </p:nvSpPr>
        <p:spPr>
          <a:xfrm>
            <a:off x="6586538" y="612775"/>
            <a:ext cx="957262" cy="457200"/>
          </a:xfrm>
          <a:prstGeom prst="rect">
            <a:avLst/>
          </a:prstGeom>
        </p:spPr>
        <p:txBody>
          <a:bodyPr/>
          <a:lstStyle>
            <a:lvl1pPr fontAlgn="auto">
              <a:spcBef>
                <a:spcPts val="0"/>
              </a:spcBef>
              <a:spcAft>
                <a:spcPts val="0"/>
              </a:spcAft>
              <a:defRPr>
                <a:latin typeface="+mn-lt"/>
                <a:ea typeface="+mn-ea"/>
              </a:defRPr>
            </a:lvl1pPr>
          </a:lstStyle>
          <a:p>
            <a:pPr>
              <a:defRPr/>
            </a:pPr>
            <a:fld id="{FB49000A-45DD-464A-9C5C-E3A9B1EF57CD}" type="datetimeFigureOut">
              <a:rPr lang="zh-CN" altLang="en-US"/>
              <a:pPr>
                <a:defRPr/>
              </a:pPr>
              <a:t>2022-10-27</a:t>
            </a:fld>
            <a:endParaRPr lang="zh-CN" altLang="en-US"/>
          </a:p>
        </p:txBody>
      </p:sp>
      <p:sp>
        <p:nvSpPr>
          <p:cNvPr id="6" name="页脚占位符 5"/>
          <p:cNvSpPr>
            <a:spLocks noGrp="1"/>
          </p:cNvSpPr>
          <p:nvPr>
            <p:ph type="ftr" sz="quarter" idx="11"/>
          </p:nvPr>
        </p:nvSpPr>
        <p:spPr>
          <a:xfrm>
            <a:off x="5257800" y="612775"/>
            <a:ext cx="1325563" cy="45720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174038" y="1588"/>
            <a:ext cx="762000" cy="366712"/>
          </a:xfrm>
          <a:prstGeom prst="rect">
            <a:avLst/>
          </a:prstGeom>
        </p:spPr>
        <p:txBody>
          <a:bodyPr vert="horz" wrap="square" lIns="91440" tIns="45720" rIns="91440" bIns="45720" numCol="1" anchor="t" anchorCtr="0" compatLnSpc="1"/>
          <a:lstStyle>
            <a:lvl1pPr>
              <a:defRPr>
                <a:latin typeface="Georgia" panose="02040502050405020303" pitchFamily="18" charset="0"/>
              </a:defRPr>
            </a:lvl1pPr>
          </a:lstStyle>
          <a:p>
            <a:fld id="{CF1F2826-23F8-42F7-83CE-2C8008F86FD0}" type="slidenum">
              <a:rPr lang="zh-CN"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矩形 24"/>
          <p:cNvSpPr/>
          <p:nvPr userDrawn="1"/>
        </p:nvSpPr>
        <p:spPr>
          <a:xfrm>
            <a:off x="0" y="0"/>
            <a:ext cx="9144000" cy="642918"/>
          </a:xfrm>
          <a:prstGeom prst="rect">
            <a:avLst/>
          </a:prstGeom>
          <a:solidFill>
            <a:srgbClr val="267D92">
              <a:alpha val="76863"/>
            </a:srgbClr>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矩形 27"/>
          <p:cNvSpPr/>
          <p:nvPr/>
        </p:nvSpPr>
        <p:spPr>
          <a:xfrm>
            <a:off x="0" y="682466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矩形 29"/>
          <p:cNvSpPr/>
          <p:nvPr/>
        </p:nvSpPr>
        <p:spPr>
          <a:xfrm>
            <a:off x="0" y="676592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矩形 30"/>
          <p:cNvSpPr/>
          <p:nvPr/>
        </p:nvSpPr>
        <p:spPr>
          <a:xfrm flipV="1">
            <a:off x="5410200" y="6818313"/>
            <a:ext cx="37338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矩形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6" name="矩形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7" name="矩形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矩形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矩形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矩形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Trebuchet MS" panose="020B0603020202020204" pitchFamily="34" charset="0"/>
          <a:ea typeface="方正姚体" panose="02010601030101010101" pitchFamily="2" charset="-122"/>
        </a:defRPr>
      </a:lvl2pPr>
      <a:lvl3pPr algn="l" rtl="0" fontAlgn="base">
        <a:spcBef>
          <a:spcPct val="0"/>
        </a:spcBef>
        <a:spcAft>
          <a:spcPct val="0"/>
        </a:spcAft>
        <a:defRPr sz="4000">
          <a:solidFill>
            <a:schemeClr val="tx2"/>
          </a:solidFill>
          <a:latin typeface="Trebuchet MS" panose="020B0603020202020204" pitchFamily="34" charset="0"/>
          <a:ea typeface="方正姚体" panose="02010601030101010101" pitchFamily="2" charset="-122"/>
        </a:defRPr>
      </a:lvl3pPr>
      <a:lvl4pPr algn="l" rtl="0" fontAlgn="base">
        <a:spcBef>
          <a:spcPct val="0"/>
        </a:spcBef>
        <a:spcAft>
          <a:spcPct val="0"/>
        </a:spcAft>
        <a:defRPr sz="4000">
          <a:solidFill>
            <a:schemeClr val="tx2"/>
          </a:solidFill>
          <a:latin typeface="Trebuchet MS" panose="020B0603020202020204" pitchFamily="34" charset="0"/>
          <a:ea typeface="方正姚体" panose="02010601030101010101" pitchFamily="2" charset="-122"/>
        </a:defRPr>
      </a:lvl4pPr>
      <a:lvl5pPr algn="l" rtl="0" fontAlgn="base">
        <a:spcBef>
          <a:spcPct val="0"/>
        </a:spcBef>
        <a:spcAft>
          <a:spcPct val="0"/>
        </a:spcAft>
        <a:defRPr sz="4000">
          <a:solidFill>
            <a:schemeClr val="tx2"/>
          </a:solidFill>
          <a:latin typeface="Trebuchet MS" panose="020B0603020202020204" pitchFamily="34" charset="0"/>
          <a:ea typeface="方正姚体" panose="02010601030101010101" pitchFamily="2" charset="-122"/>
        </a:defRPr>
      </a:lvl5pPr>
      <a:lvl6pPr marL="457200" algn="l" rtl="0" fontAlgn="base">
        <a:spcBef>
          <a:spcPct val="0"/>
        </a:spcBef>
        <a:spcAft>
          <a:spcPct val="0"/>
        </a:spcAft>
        <a:defRPr sz="4000">
          <a:solidFill>
            <a:schemeClr val="tx2"/>
          </a:solidFill>
          <a:latin typeface="Trebuchet MS" panose="020B0603020202020204" pitchFamily="34" charset="0"/>
          <a:ea typeface="方正姚体" panose="02010601030101010101" pitchFamily="2" charset="-122"/>
        </a:defRPr>
      </a:lvl6pPr>
      <a:lvl7pPr marL="914400" algn="l" rtl="0" fontAlgn="base">
        <a:spcBef>
          <a:spcPct val="0"/>
        </a:spcBef>
        <a:spcAft>
          <a:spcPct val="0"/>
        </a:spcAft>
        <a:defRPr sz="4000">
          <a:solidFill>
            <a:schemeClr val="tx2"/>
          </a:solidFill>
          <a:latin typeface="Trebuchet MS" panose="020B0603020202020204" pitchFamily="34" charset="0"/>
          <a:ea typeface="方正姚体" panose="02010601030101010101" pitchFamily="2" charset="-122"/>
        </a:defRPr>
      </a:lvl7pPr>
      <a:lvl8pPr marL="1371600" algn="l" rtl="0" fontAlgn="base">
        <a:spcBef>
          <a:spcPct val="0"/>
        </a:spcBef>
        <a:spcAft>
          <a:spcPct val="0"/>
        </a:spcAft>
        <a:defRPr sz="4000">
          <a:solidFill>
            <a:schemeClr val="tx2"/>
          </a:solidFill>
          <a:latin typeface="Trebuchet MS" panose="020B0603020202020204" pitchFamily="34" charset="0"/>
          <a:ea typeface="方正姚体" panose="02010601030101010101" pitchFamily="2" charset="-122"/>
        </a:defRPr>
      </a:lvl8pPr>
      <a:lvl9pPr marL="1828800" algn="l" rtl="0" fontAlgn="base">
        <a:spcBef>
          <a:spcPct val="0"/>
        </a:spcBef>
        <a:spcAft>
          <a:spcPct val="0"/>
        </a:spcAft>
        <a:defRPr sz="4000">
          <a:solidFill>
            <a:schemeClr val="tx2"/>
          </a:solidFill>
          <a:latin typeface="Trebuchet MS" panose="020B0603020202020204" pitchFamily="34" charset="0"/>
          <a:ea typeface="方正姚体" panose="02010601030101010101" pitchFamily="2" charset="-122"/>
        </a:defRPr>
      </a:lvl9pPr>
    </p:titleStyle>
    <p:bodyStyle>
      <a:lvl1pPr marL="365125" indent="-255905" algn="l" rtl="0" fontAlgn="base">
        <a:spcBef>
          <a:spcPts val="300"/>
        </a:spcBef>
        <a:spcAft>
          <a:spcPct val="0"/>
        </a:spcAft>
        <a:buClr>
          <a:srgbClr val="A04DA3"/>
        </a:buClr>
        <a:buFont typeface="Georgia" panose="02040502050405020303" pitchFamily="18" charset="0"/>
        <a:buChar char="•"/>
        <a:defRPr sz="2800" kern="1200">
          <a:solidFill>
            <a:schemeClr val="tx1"/>
          </a:solidFill>
          <a:latin typeface="+mn-lt"/>
          <a:ea typeface="+mn-ea"/>
          <a:cs typeface="+mn-cs"/>
        </a:defRPr>
      </a:lvl1pPr>
      <a:lvl2pPr marL="657225" indent="-246380" algn="l" rtl="0" fontAlgn="base">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655" indent="-219075" algn="l" rtl="0" fontAlgn="base">
        <a:spcBef>
          <a:spcPts val="300"/>
        </a:spcBef>
        <a:spcAft>
          <a:spcPct val="0"/>
        </a:spcAft>
        <a:buClr>
          <a:schemeClr val="accent1"/>
        </a:buClr>
        <a:buFont typeface="Wingdings 2" panose="05020102010507070707" pitchFamily="18" charset="2"/>
        <a:buChar char=""/>
        <a:defRPr sz="2400" kern="1200">
          <a:solidFill>
            <a:schemeClr val="accent1"/>
          </a:solidFill>
          <a:latin typeface="+mn-lt"/>
          <a:ea typeface="+mn-ea"/>
          <a:cs typeface="+mn-cs"/>
        </a:defRPr>
      </a:lvl3pPr>
      <a:lvl4pPr marL="1179830" indent="-200025" algn="l" rtl="0" fontAlgn="base">
        <a:spcBef>
          <a:spcPts val="300"/>
        </a:spcBef>
        <a:spcAft>
          <a:spcPct val="0"/>
        </a:spcAft>
        <a:buClr>
          <a:schemeClr val="accent1"/>
        </a:buClr>
        <a:buFont typeface="Wingdings 2" panose="05020102010507070707" pitchFamily="18" charset="2"/>
        <a:buChar char=""/>
        <a:defRPr sz="2200" kern="1200">
          <a:solidFill>
            <a:schemeClr val="accent1"/>
          </a:solidFill>
          <a:latin typeface="+mn-lt"/>
          <a:ea typeface="+mn-ea"/>
          <a:cs typeface="+mn-cs"/>
        </a:defRPr>
      </a:lvl4pPr>
      <a:lvl5pPr marL="1389380" indent="-182880" algn="l" rtl="0" fontAlgn="base">
        <a:spcBef>
          <a:spcPts val="300"/>
        </a:spcBef>
        <a:spcAft>
          <a:spcPct val="0"/>
        </a:spcAft>
        <a:buClr>
          <a:srgbClr val="A04DA3"/>
        </a:buClr>
        <a:buFont typeface="Georgia" panose="02040502050405020303" pitchFamily="18" charset="0"/>
        <a:buChar char="▫"/>
        <a:defRPr sz="2000" kern="1200">
          <a:solidFill>
            <a:srgbClr val="A04DA3"/>
          </a:solidFill>
          <a:latin typeface="+mn-lt"/>
          <a:ea typeface="+mn-ea"/>
          <a:cs typeface="+mn-cs"/>
        </a:defRPr>
      </a:lvl5pPr>
      <a:lvl6pPr marL="1609090" indent="-182880" algn="l" rtl="0" eaLnBrk="1" latinLnBrk="0" hangingPunct="1">
        <a:spcBef>
          <a:spcPts val="300"/>
        </a:spcBef>
        <a:buClr>
          <a:schemeClr val="accent3"/>
        </a:buClr>
        <a:buFont typeface="Georgia" panose="02040502050405020303"/>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panose="02040502050405020303"/>
        <a:buChar char="▫"/>
        <a:defRPr kumimoji="0" sz="1600" kern="1200">
          <a:solidFill>
            <a:schemeClr val="accent3"/>
          </a:solidFill>
          <a:latin typeface="+mn-lt"/>
          <a:ea typeface="+mn-ea"/>
          <a:cs typeface="+mn-cs"/>
        </a:defRPr>
      </a:lvl7pPr>
      <a:lvl8pPr marL="2030095" indent="-182880" algn="l" rtl="0" eaLnBrk="1" latinLnBrk="0" hangingPunct="1">
        <a:spcBef>
          <a:spcPts val="300"/>
        </a:spcBef>
        <a:buClr>
          <a:schemeClr val="accent3"/>
        </a:buClr>
        <a:buFont typeface="Georgia" panose="02040502050405020303"/>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panose="02040502050405020303"/>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8.png"/><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1.png"/><Relationship Id="rId5" Type="http://schemas.openxmlformats.org/officeDocument/2006/relationships/oleObject" Target="../embeddings/oleObject12.bin"/><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xml"/><Relationship Id="rId7"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5.pn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oleObject" Target="../embeddings/oleObject5.bin"/><Relationship Id="rId10" Type="http://schemas.openxmlformats.org/officeDocument/2006/relationships/oleObject" Target="../embeddings/oleObject9.bin"/><Relationship Id="rId4" Type="http://schemas.openxmlformats.org/officeDocument/2006/relationships/oleObject" Target="../embeddings/oleObject4.bin"/><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2"/>
          <p:cNvSpPr>
            <a:spLocks noGrp="1"/>
          </p:cNvSpPr>
          <p:nvPr>
            <p:ph type="ctrTitle"/>
          </p:nvPr>
        </p:nvSpPr>
        <p:spPr bwMode="auto">
          <a:xfrm>
            <a:off x="928688" y="2071688"/>
            <a:ext cx="8077200" cy="16732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p>
            <a:pPr algn="ctr"/>
            <a:r>
              <a:rPr lang="zh-CN" altLang="en-US" sz="6600" dirty="0" smtClean="0"/>
              <a:t>光栅</a:t>
            </a:r>
            <a:r>
              <a:rPr lang="zh-CN" altLang="en-US" sz="6600" dirty="0" smtClean="0"/>
              <a:t>光谱仪</a:t>
            </a:r>
            <a:endParaRPr lang="zh-CN" altLang="en-US" sz="6600" dirty="0" smtClean="0"/>
          </a:p>
        </p:txBody>
      </p:sp>
      <p:sp>
        <p:nvSpPr>
          <p:cNvPr id="4" name="标题 2"/>
          <p:cNvSpPr txBox="1"/>
          <p:nvPr/>
        </p:nvSpPr>
        <p:spPr>
          <a:xfrm>
            <a:off x="2051720" y="5805264"/>
            <a:ext cx="4786313" cy="428625"/>
          </a:xfrm>
          <a:prstGeom prst="rect">
            <a:avLst/>
          </a:prstGeom>
        </p:spPr>
        <p:txBody>
          <a:bodyPr anchor="b">
            <a:normAutofit fontScale="55000" lnSpcReduction="20000"/>
          </a:bodyPr>
          <a:lstStyle/>
          <a:p>
            <a:pPr fontAlgn="auto">
              <a:spcAft>
                <a:spcPts val="0"/>
              </a:spcAft>
              <a:defRPr/>
            </a:pPr>
            <a:r>
              <a:rPr lang="zh-CN" altLang="en-US" sz="4300" kern="600" spc="-100" dirty="0">
                <a:solidFill>
                  <a:srgbClr val="0070C0"/>
                </a:solidFill>
                <a:latin typeface="+mj-lt"/>
                <a:ea typeface="+mj-ea"/>
                <a:cs typeface="+mj-cs"/>
              </a:rPr>
              <a:t>深圳大学大学物理实验教学中心</a:t>
            </a:r>
            <a:endParaRPr lang="zh-CN" altLang="en-US" sz="6600" kern="600" spc="-100" dirty="0">
              <a:solidFill>
                <a:schemeClr val="bg1"/>
              </a:solidFill>
              <a:latin typeface="+mj-lt"/>
              <a:ea typeface="+mj-ea"/>
              <a:cs typeface="+mj-cs"/>
            </a:endParaRPr>
          </a:p>
        </p:txBody>
      </p:sp>
      <p:pic>
        <p:nvPicPr>
          <p:cNvPr id="2" name="图片 1"/>
          <p:cNvPicPr>
            <a:picLocks noChangeAspect="1"/>
          </p:cNvPicPr>
          <p:nvPr/>
        </p:nvPicPr>
        <p:blipFill>
          <a:blip r:embed="rId2" cstate="print"/>
          <a:stretch>
            <a:fillRect/>
          </a:stretch>
        </p:blipFill>
        <p:spPr>
          <a:xfrm>
            <a:off x="2143125" y="149225"/>
            <a:ext cx="4947285" cy="23590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p:nvPr/>
        </p:nvSpPr>
        <p:spPr>
          <a:xfrm>
            <a:off x="398780" y="1630045"/>
            <a:ext cx="8173748" cy="3385542"/>
          </a:xfrm>
          <a:prstGeom prst="rect">
            <a:avLst/>
          </a:prstGeom>
          <a:noFill/>
        </p:spPr>
        <p:txBody>
          <a:bodyPr wrap="square" rtlCol="0" anchor="t">
            <a:spAutoFit/>
          </a:bodyPr>
          <a:lstStyle/>
          <a:p>
            <a:pPr eaLnBrk="0" hangingPunct="0"/>
            <a:r>
              <a:rPr lang="zh-CN" altLang="en-US" sz="2800" b="1" dirty="0" smtClean="0">
                <a:solidFill>
                  <a:srgbClr val="002060"/>
                </a:solidFill>
                <a:latin typeface="华文中宋" panose="02010600040101010101" pitchFamily="2" charset="-122"/>
                <a:ea typeface="华文中宋" panose="02010600040101010101" pitchFamily="2" charset="-122"/>
                <a:sym typeface="+mn-ea"/>
              </a:rPr>
              <a:t>选择的原则：在能达到实验目标的前提下，尽可能提升实验效果和降低误差。</a:t>
            </a:r>
            <a:endParaRPr lang="en-US" altLang="zh-CN" sz="2800" b="1" dirty="0" smtClean="0">
              <a:solidFill>
                <a:srgbClr val="002060"/>
              </a:solidFill>
              <a:latin typeface="华文中宋" panose="02010600040101010101" pitchFamily="2" charset="-122"/>
              <a:ea typeface="华文中宋" panose="02010600040101010101" pitchFamily="2" charset="-122"/>
              <a:sym typeface="+mn-ea"/>
            </a:endParaRPr>
          </a:p>
          <a:p>
            <a:pPr eaLnBrk="0" hangingPunct="0"/>
            <a:endParaRPr lang="en-US" altLang="zh-CN" dirty="0">
              <a:sym typeface="+mn-ea"/>
            </a:endParaRPr>
          </a:p>
          <a:p>
            <a:pPr eaLnBrk="0" hangingPunct="0"/>
            <a:r>
              <a:rPr lang="zh-CN" altLang="en-US" sz="2800" b="1" dirty="0" smtClean="0">
                <a:solidFill>
                  <a:srgbClr val="002060"/>
                </a:solidFill>
                <a:latin typeface="华文中宋" panose="02010600040101010101" pitchFamily="2" charset="-122"/>
                <a:ea typeface="华文中宋" panose="02010600040101010101" pitchFamily="2" charset="-122"/>
                <a:sym typeface="+mn-ea"/>
              </a:rPr>
              <a:t>需要考虑的因素：</a:t>
            </a:r>
            <a:endParaRPr lang="en-US" altLang="zh-CN" sz="2800" b="1" dirty="0" smtClean="0">
              <a:solidFill>
                <a:srgbClr val="002060"/>
              </a:solidFill>
              <a:latin typeface="华文中宋" panose="02010600040101010101" pitchFamily="2" charset="-122"/>
              <a:ea typeface="华文中宋" panose="02010600040101010101" pitchFamily="2" charset="-122"/>
              <a:sym typeface="+mn-ea"/>
            </a:endParaRPr>
          </a:p>
          <a:p>
            <a:r>
              <a:rPr lang="zh-CN" altLang="en-US" sz="2800" b="1" dirty="0" smtClean="0">
                <a:solidFill>
                  <a:srgbClr val="002060"/>
                </a:solidFill>
                <a:latin typeface="华文中宋" panose="02010600040101010101" pitchFamily="2" charset="-122"/>
                <a:ea typeface="华文中宋" panose="02010600040101010101" pitchFamily="2" charset="-122"/>
                <a:sym typeface="+mn-ea"/>
              </a:rPr>
              <a:t>光栅闪耀波长，测量范围和分辨率（光栅刻线），</a:t>
            </a:r>
            <a:endParaRPr lang="en-US" altLang="zh-CN" sz="2800" b="1" dirty="0" smtClean="0">
              <a:solidFill>
                <a:srgbClr val="002060"/>
              </a:solidFill>
              <a:latin typeface="华文中宋" panose="02010600040101010101" pitchFamily="2" charset="-122"/>
              <a:ea typeface="华文中宋" panose="02010600040101010101" pitchFamily="2" charset="-122"/>
              <a:sym typeface="+mn-ea"/>
            </a:endParaRPr>
          </a:p>
          <a:p>
            <a:r>
              <a:rPr lang="zh-CN" altLang="en-US" sz="2800" b="1" dirty="0" smtClean="0">
                <a:solidFill>
                  <a:srgbClr val="002060"/>
                </a:solidFill>
                <a:latin typeface="华文中宋" panose="02010600040101010101" pitchFamily="2" charset="-122"/>
                <a:ea typeface="华文中宋" panose="02010600040101010101" pitchFamily="2" charset="-122"/>
                <a:sym typeface="+mn-ea"/>
              </a:rPr>
              <a:t>还需考虑实验经费。</a:t>
            </a:r>
            <a:endParaRPr lang="en-US" altLang="zh-CN" sz="2800" b="1" dirty="0" smtClean="0">
              <a:solidFill>
                <a:srgbClr val="002060"/>
              </a:solidFill>
              <a:latin typeface="华文中宋" panose="02010600040101010101" pitchFamily="2" charset="-122"/>
              <a:ea typeface="华文中宋" panose="02010600040101010101" pitchFamily="2" charset="-122"/>
              <a:sym typeface="+mn-ea"/>
            </a:endParaRPr>
          </a:p>
          <a:p>
            <a:pPr eaLnBrk="0" hangingPunct="0"/>
            <a:endParaRPr lang="en-US" altLang="zh-CN" sz="2800" b="1" dirty="0" smtClean="0">
              <a:solidFill>
                <a:srgbClr val="002060"/>
              </a:solidFill>
              <a:latin typeface="华文中宋" panose="02010600040101010101" pitchFamily="2" charset="-122"/>
              <a:ea typeface="华文中宋" panose="02010600040101010101" pitchFamily="2" charset="-122"/>
              <a:sym typeface="+mn-ea"/>
            </a:endParaRPr>
          </a:p>
          <a:p>
            <a:pPr eaLnBrk="0" hangingPunct="0"/>
            <a:endParaRPr lang="en-US" altLang="zh-CN" sz="2800" b="1" dirty="0" smtClean="0">
              <a:solidFill>
                <a:srgbClr val="002060"/>
              </a:solidFill>
              <a:latin typeface="华文中宋" panose="02010600040101010101" pitchFamily="2" charset="-122"/>
              <a:ea typeface="华文中宋" panose="02010600040101010101" pitchFamily="2" charset="-122"/>
              <a:sym typeface="+mn-ea"/>
            </a:endParaRPr>
          </a:p>
        </p:txBody>
      </p:sp>
      <p:sp>
        <p:nvSpPr>
          <p:cNvPr id="5" name="Rectangle 3"/>
          <p:cNvSpPr>
            <a:spLocks noChangeArrowheads="1"/>
          </p:cNvSpPr>
          <p:nvPr/>
        </p:nvSpPr>
        <p:spPr bwMode="auto">
          <a:xfrm>
            <a:off x="0" y="-109"/>
            <a:ext cx="2627642" cy="646331"/>
          </a:xfrm>
          <a:prstGeom prst="rect">
            <a:avLst/>
          </a:prstGeom>
          <a:noFill/>
          <a:ln w="9525">
            <a:noFill/>
            <a:miter lim="800000"/>
          </a:ln>
          <a:effectLst/>
        </p:spPr>
        <p:txBody>
          <a:bodyPr wrap="none" anchor="ctr">
            <a:spAutoFit/>
          </a:bodyPr>
          <a:lstStyle/>
          <a:p>
            <a:pPr indent="133350">
              <a:defRPr/>
            </a:pPr>
            <a:r>
              <a:rPr lang="zh-CN" altLang="en-US" sz="3600" b="1" dirty="0" smtClean="0">
                <a:solidFill>
                  <a:schemeClr val="tx1">
                    <a:lumMod val="95000"/>
                    <a:lumOff val="5000"/>
                  </a:schemeClr>
                </a:solidFill>
                <a:latin typeface="华文中宋" panose="02010600040101010101" pitchFamily="2" charset="-122"/>
                <a:ea typeface="华文中宋" panose="02010600040101010101" pitchFamily="2" charset="-122"/>
              </a:rPr>
              <a:t>光栅的选择</a:t>
            </a:r>
            <a:endParaRPr lang="zh-CN" altLang="en-US" sz="3600" b="1" dirty="0">
              <a:solidFill>
                <a:schemeClr val="tx1">
                  <a:lumMod val="95000"/>
                  <a:lumOff val="5000"/>
                </a:schemeClr>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0" y="0"/>
            <a:ext cx="6321425" cy="646113"/>
          </a:xfrm>
          <a:prstGeom prst="rect">
            <a:avLst/>
          </a:prstGeom>
          <a:noFill/>
          <a:ln w="9525">
            <a:noFill/>
            <a:miter lim="800000"/>
          </a:ln>
          <a:effectLst/>
        </p:spPr>
        <p:txBody>
          <a:bodyPr wrap="none" anchor="ctr">
            <a:spAutoFit/>
          </a:bodyPr>
          <a:lstStyle/>
          <a:p>
            <a:pPr indent="133350">
              <a:defRPr/>
            </a:pPr>
            <a:r>
              <a:rPr lang="zh-CN" altLang="en-US" sz="3600" b="1" dirty="0">
                <a:solidFill>
                  <a:schemeClr val="tx1">
                    <a:lumMod val="95000"/>
                    <a:lumOff val="5000"/>
                  </a:schemeClr>
                </a:solidFill>
                <a:latin typeface="华文中宋" panose="02010600040101010101" pitchFamily="2" charset="-122"/>
                <a:ea typeface="华文中宋" panose="02010600040101010101" pitchFamily="2" charset="-122"/>
              </a:rPr>
              <a:t>光栅光谱仪的基本结构和光路</a:t>
            </a:r>
          </a:p>
        </p:txBody>
      </p:sp>
      <p:pic>
        <p:nvPicPr>
          <p:cNvPr id="20483"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05" y="762635"/>
            <a:ext cx="7680960" cy="446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cstate="print"/>
          <a:stretch>
            <a:fillRect/>
          </a:stretch>
        </p:blipFill>
        <p:spPr>
          <a:xfrm>
            <a:off x="0" y="5156200"/>
            <a:ext cx="3471545" cy="165862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stretch>
            <a:fillRect/>
          </a:stretch>
        </p:blipFill>
        <p:spPr>
          <a:xfrm rot="10800000" flipH="1" flipV="1">
            <a:off x="4852670" y="4655820"/>
            <a:ext cx="3698875" cy="1892935"/>
          </a:xfrm>
          <a:prstGeom prst="rect">
            <a:avLst/>
          </a:prstGeom>
        </p:spPr>
      </p:pic>
      <p:pic>
        <p:nvPicPr>
          <p:cNvPr id="2" name="图片 1"/>
          <p:cNvPicPr>
            <a:picLocks noChangeAspect="1"/>
          </p:cNvPicPr>
          <p:nvPr/>
        </p:nvPicPr>
        <p:blipFill>
          <a:blip r:embed="rId3" cstate="print"/>
          <a:stretch>
            <a:fillRect/>
          </a:stretch>
        </p:blipFill>
        <p:spPr>
          <a:xfrm>
            <a:off x="1327785" y="249555"/>
            <a:ext cx="7597775" cy="4275455"/>
          </a:xfrm>
          <a:prstGeom prst="rect">
            <a:avLst/>
          </a:prstGeom>
        </p:spPr>
      </p:pic>
      <p:pic>
        <p:nvPicPr>
          <p:cNvPr id="20483"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485" y="4411980"/>
            <a:ext cx="4093845" cy="238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文本框 2"/>
          <p:cNvSpPr txBox="1"/>
          <p:nvPr/>
        </p:nvSpPr>
        <p:spPr>
          <a:xfrm>
            <a:off x="6869430" y="395605"/>
            <a:ext cx="1349375" cy="798830"/>
          </a:xfrm>
          <a:prstGeom prst="rect">
            <a:avLst/>
          </a:prstGeom>
          <a:noFill/>
        </p:spPr>
        <p:txBody>
          <a:bodyPr wrap="square" rtlCol="0">
            <a:spAutoFit/>
          </a:bodyPr>
          <a:lstStyle/>
          <a:p>
            <a:r>
              <a:rPr lang="en-US" altLang="zh-CN" sz="2800">
                <a:solidFill>
                  <a:srgbClr val="FFFF00"/>
                </a:solidFill>
                <a:sym typeface="+mn-ea"/>
              </a:rPr>
              <a:t>S1</a:t>
            </a:r>
            <a:endParaRPr lang="en-US" altLang="zh-CN" sz="2800">
              <a:solidFill>
                <a:srgbClr val="FFFF00"/>
              </a:solidFill>
            </a:endParaRPr>
          </a:p>
          <a:p>
            <a:r>
              <a:rPr lang="zh-CN" altLang="zh-CN" sz="1800" b="1">
                <a:solidFill>
                  <a:srgbClr val="0070C0"/>
                </a:solidFill>
              </a:rPr>
              <a:t>入射狭缝</a:t>
            </a:r>
          </a:p>
        </p:txBody>
      </p:sp>
      <p:sp>
        <p:nvSpPr>
          <p:cNvPr id="5" name="文本框 4"/>
          <p:cNvSpPr txBox="1"/>
          <p:nvPr/>
        </p:nvSpPr>
        <p:spPr>
          <a:xfrm>
            <a:off x="2184400" y="3766820"/>
            <a:ext cx="805815" cy="521970"/>
          </a:xfrm>
          <a:prstGeom prst="rect">
            <a:avLst/>
          </a:prstGeom>
          <a:noFill/>
        </p:spPr>
        <p:txBody>
          <a:bodyPr wrap="square" rtlCol="0">
            <a:spAutoFit/>
          </a:bodyPr>
          <a:lstStyle/>
          <a:p>
            <a:r>
              <a:rPr lang="en-US" altLang="zh-CN" sz="2800">
                <a:solidFill>
                  <a:srgbClr val="FFFF00"/>
                </a:solidFill>
              </a:rPr>
              <a:t>M1</a:t>
            </a:r>
          </a:p>
        </p:txBody>
      </p:sp>
      <p:sp>
        <p:nvSpPr>
          <p:cNvPr id="6" name="文本框 5"/>
          <p:cNvSpPr txBox="1"/>
          <p:nvPr/>
        </p:nvSpPr>
        <p:spPr>
          <a:xfrm>
            <a:off x="2990215" y="534035"/>
            <a:ext cx="805815" cy="521970"/>
          </a:xfrm>
          <a:prstGeom prst="rect">
            <a:avLst/>
          </a:prstGeom>
          <a:noFill/>
        </p:spPr>
        <p:txBody>
          <a:bodyPr wrap="square" rtlCol="0">
            <a:spAutoFit/>
          </a:bodyPr>
          <a:lstStyle/>
          <a:p>
            <a:r>
              <a:rPr lang="en-US" altLang="zh-CN" sz="2800">
                <a:solidFill>
                  <a:srgbClr val="FFFF00"/>
                </a:solidFill>
              </a:rPr>
              <a:t>M2</a:t>
            </a:r>
          </a:p>
        </p:txBody>
      </p:sp>
      <p:sp>
        <p:nvSpPr>
          <p:cNvPr id="8" name="文本框 7"/>
          <p:cNvSpPr txBox="1"/>
          <p:nvPr/>
        </p:nvSpPr>
        <p:spPr>
          <a:xfrm>
            <a:off x="7181850" y="1816735"/>
            <a:ext cx="805815" cy="521970"/>
          </a:xfrm>
          <a:prstGeom prst="rect">
            <a:avLst/>
          </a:prstGeom>
          <a:noFill/>
        </p:spPr>
        <p:txBody>
          <a:bodyPr wrap="square" rtlCol="0">
            <a:spAutoFit/>
          </a:bodyPr>
          <a:lstStyle/>
          <a:p>
            <a:r>
              <a:rPr lang="en-US" altLang="zh-CN" sz="2800">
                <a:solidFill>
                  <a:srgbClr val="FFFF00"/>
                </a:solidFill>
              </a:rPr>
              <a:t>G</a:t>
            </a:r>
          </a:p>
        </p:txBody>
      </p:sp>
      <p:sp>
        <p:nvSpPr>
          <p:cNvPr id="9" name="文本框 8"/>
          <p:cNvSpPr txBox="1"/>
          <p:nvPr/>
        </p:nvSpPr>
        <p:spPr>
          <a:xfrm>
            <a:off x="7828915" y="3890010"/>
            <a:ext cx="805815" cy="521970"/>
          </a:xfrm>
          <a:prstGeom prst="rect">
            <a:avLst/>
          </a:prstGeom>
          <a:noFill/>
        </p:spPr>
        <p:txBody>
          <a:bodyPr wrap="square" rtlCol="0">
            <a:spAutoFit/>
          </a:bodyPr>
          <a:lstStyle/>
          <a:p>
            <a:r>
              <a:rPr lang="en-US" altLang="zh-CN" sz="2800">
                <a:solidFill>
                  <a:srgbClr val="FFFF00"/>
                </a:solidFill>
              </a:rPr>
              <a:t>S2</a:t>
            </a:r>
          </a:p>
        </p:txBody>
      </p:sp>
      <p:sp>
        <p:nvSpPr>
          <p:cNvPr id="11" name="文本框 10"/>
          <p:cNvSpPr txBox="1"/>
          <p:nvPr/>
        </p:nvSpPr>
        <p:spPr>
          <a:xfrm>
            <a:off x="2712085" y="3843655"/>
            <a:ext cx="1791970" cy="368300"/>
          </a:xfrm>
          <a:prstGeom prst="rect">
            <a:avLst/>
          </a:prstGeom>
          <a:noFill/>
        </p:spPr>
        <p:txBody>
          <a:bodyPr wrap="none" rtlCol="0" anchor="t">
            <a:spAutoFit/>
          </a:bodyPr>
          <a:lstStyle/>
          <a:p>
            <a:r>
              <a:rPr lang="zh-CN" altLang="en-US" b="1">
                <a:solidFill>
                  <a:srgbClr val="0070C0"/>
                </a:solidFill>
              </a:rPr>
              <a:t>准直球面反射镜</a:t>
            </a:r>
          </a:p>
        </p:txBody>
      </p:sp>
      <p:sp>
        <p:nvSpPr>
          <p:cNvPr id="12" name="文本框 11"/>
          <p:cNvSpPr txBox="1"/>
          <p:nvPr/>
        </p:nvSpPr>
        <p:spPr>
          <a:xfrm>
            <a:off x="392430" y="610870"/>
            <a:ext cx="1791970" cy="368300"/>
          </a:xfrm>
          <a:prstGeom prst="rect">
            <a:avLst/>
          </a:prstGeom>
          <a:noFill/>
        </p:spPr>
        <p:txBody>
          <a:bodyPr wrap="none" rtlCol="0" anchor="t">
            <a:spAutoFit/>
          </a:bodyPr>
          <a:lstStyle/>
          <a:p>
            <a:r>
              <a:rPr lang="zh-CN" altLang="en-US" b="1">
                <a:solidFill>
                  <a:srgbClr val="0070C0"/>
                </a:solidFill>
              </a:rPr>
              <a:t>聚焦球面反射镜</a:t>
            </a:r>
          </a:p>
        </p:txBody>
      </p:sp>
      <p:sp>
        <p:nvSpPr>
          <p:cNvPr id="13" name="文本框 12"/>
          <p:cNvSpPr txBox="1"/>
          <p:nvPr/>
        </p:nvSpPr>
        <p:spPr>
          <a:xfrm>
            <a:off x="6726555" y="4043680"/>
            <a:ext cx="1102360" cy="368300"/>
          </a:xfrm>
          <a:prstGeom prst="rect">
            <a:avLst/>
          </a:prstGeom>
          <a:noFill/>
        </p:spPr>
        <p:txBody>
          <a:bodyPr wrap="none" rtlCol="0" anchor="t">
            <a:spAutoFit/>
          </a:bodyPr>
          <a:lstStyle/>
          <a:p>
            <a:r>
              <a:rPr lang="zh-CN" altLang="en-US" b="1">
                <a:solidFill>
                  <a:srgbClr val="0070C0"/>
                </a:solidFill>
              </a:rPr>
              <a:t>输出狭缝</a:t>
            </a:r>
          </a:p>
        </p:txBody>
      </p:sp>
      <p:sp>
        <p:nvSpPr>
          <p:cNvPr id="14" name="文本框 13"/>
          <p:cNvSpPr txBox="1"/>
          <p:nvPr/>
        </p:nvSpPr>
        <p:spPr>
          <a:xfrm>
            <a:off x="7576185" y="1893570"/>
            <a:ext cx="642620" cy="368300"/>
          </a:xfrm>
          <a:prstGeom prst="rect">
            <a:avLst/>
          </a:prstGeom>
          <a:noFill/>
        </p:spPr>
        <p:txBody>
          <a:bodyPr wrap="none" rtlCol="0" anchor="t">
            <a:spAutoFit/>
          </a:bodyPr>
          <a:lstStyle/>
          <a:p>
            <a:r>
              <a:rPr lang="zh-CN" altLang="en-US" b="1">
                <a:solidFill>
                  <a:srgbClr val="0070C0"/>
                </a:solidFill>
              </a:rPr>
              <a:t>光栅</a:t>
            </a:r>
          </a:p>
        </p:txBody>
      </p:sp>
      <p:sp>
        <p:nvSpPr>
          <p:cNvPr id="15" name="文本框 14"/>
          <p:cNvSpPr txBox="1"/>
          <p:nvPr/>
        </p:nvSpPr>
        <p:spPr>
          <a:xfrm>
            <a:off x="7828915" y="2972435"/>
            <a:ext cx="805815" cy="521970"/>
          </a:xfrm>
          <a:prstGeom prst="rect">
            <a:avLst/>
          </a:prstGeom>
          <a:noFill/>
        </p:spPr>
        <p:txBody>
          <a:bodyPr wrap="square" rtlCol="0">
            <a:spAutoFit/>
          </a:bodyPr>
          <a:lstStyle/>
          <a:p>
            <a:r>
              <a:rPr lang="en-US" altLang="zh-CN" sz="2800">
                <a:solidFill>
                  <a:srgbClr val="FFFF00"/>
                </a:solidFill>
              </a:rPr>
              <a:t>M3</a:t>
            </a:r>
          </a:p>
        </p:txBody>
      </p:sp>
      <p:sp>
        <p:nvSpPr>
          <p:cNvPr id="16" name="文本框 15"/>
          <p:cNvSpPr txBox="1"/>
          <p:nvPr/>
        </p:nvSpPr>
        <p:spPr>
          <a:xfrm>
            <a:off x="7345045" y="3049270"/>
            <a:ext cx="642620" cy="368300"/>
          </a:xfrm>
          <a:prstGeom prst="rect">
            <a:avLst/>
          </a:prstGeom>
          <a:noFill/>
        </p:spPr>
        <p:txBody>
          <a:bodyPr wrap="none" rtlCol="0" anchor="t">
            <a:spAutoFit/>
          </a:bodyPr>
          <a:lstStyle/>
          <a:p>
            <a:r>
              <a:rPr lang="zh-CN" altLang="en-US" b="1">
                <a:solidFill>
                  <a:srgbClr val="0070C0"/>
                </a:solidFill>
              </a:rPr>
              <a:t>转镜</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mtClean="0"/>
          </a:p>
        </p:txBody>
      </p:sp>
      <p:sp>
        <p:nvSpPr>
          <p:cNvPr id="21507" name="内容占位符 2"/>
          <p:cNvSpPr>
            <a:spLocks noGrp="1"/>
          </p:cNvSpPr>
          <p:nvPr>
            <p:ph idx="1"/>
          </p:nvPr>
        </p:nvSpPr>
        <p:spPr bwMode="auto">
          <a:xfrm>
            <a:off x="457200" y="2249488"/>
            <a:ext cx="8229600" cy="43243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mtClean="0"/>
          </a:p>
        </p:txBody>
      </p:sp>
      <p:pic>
        <p:nvPicPr>
          <p:cNvPr id="2150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4630" y="714375"/>
            <a:ext cx="8715375" cy="576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52425" y="12700"/>
            <a:ext cx="757713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FF3300"/>
                </a:solidFill>
                <a:latin typeface="华文隶书" panose="02010800040101010101" pitchFamily="2" charset="-122"/>
                <a:ea typeface="华文隶书" panose="02010800040101010101" pitchFamily="2" charset="-122"/>
              </a:rPr>
              <a:t>四、实验内容与步骤 </a:t>
            </a:r>
          </a:p>
        </p:txBody>
      </p:sp>
      <p:sp>
        <p:nvSpPr>
          <p:cNvPr id="12291" name="TextBox 75"/>
          <p:cNvSpPr txBox="1">
            <a:spLocks noChangeArrowheads="1"/>
          </p:cNvSpPr>
          <p:nvPr/>
        </p:nvSpPr>
        <p:spPr bwMode="auto">
          <a:xfrm>
            <a:off x="352425" y="909955"/>
            <a:ext cx="8099425" cy="503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2400" b="1">
                <a:solidFill>
                  <a:srgbClr val="000066"/>
                </a:solidFill>
                <a:latin typeface="华文中宋" panose="02010600040101010101" pitchFamily="2" charset="-122"/>
                <a:ea typeface="华文中宋" panose="02010600040101010101" pitchFamily="2" charset="-122"/>
              </a:rPr>
              <a:t>1.</a:t>
            </a:r>
            <a:r>
              <a:rPr lang="zh-CN" altLang="en-US" sz="2400" b="1">
                <a:solidFill>
                  <a:srgbClr val="000066"/>
                </a:solidFill>
                <a:latin typeface="华文中宋" panose="02010600040101010101" pitchFamily="2" charset="-122"/>
                <a:ea typeface="华文中宋" panose="02010600040101010101" pitchFamily="2" charset="-122"/>
              </a:rPr>
              <a:t>开机前准备工作</a:t>
            </a:r>
          </a:p>
          <a:p>
            <a:pPr>
              <a:lnSpc>
                <a:spcPct val="150000"/>
              </a:lnSpc>
              <a:buFont typeface="Arial" panose="020B0604020202020204" pitchFamily="34" charset="0"/>
              <a:buNone/>
            </a:pPr>
            <a:r>
              <a:rPr lang="en-US" altLang="zh-CN" sz="2400" b="1">
                <a:solidFill>
                  <a:srgbClr val="000066"/>
                </a:solidFill>
                <a:latin typeface="华文中宋" panose="02010600040101010101" pitchFamily="2" charset="-122"/>
                <a:ea typeface="华文中宋" panose="02010600040101010101" pitchFamily="2" charset="-122"/>
              </a:rPr>
              <a:t>2.</a:t>
            </a:r>
            <a:r>
              <a:rPr lang="zh-CN" altLang="zh-CN" sz="2400" b="1" dirty="0" smtClean="0">
                <a:solidFill>
                  <a:srgbClr val="000066"/>
                </a:solidFill>
                <a:latin typeface="华文中宋" panose="02010600040101010101" pitchFamily="2" charset="-122"/>
                <a:ea typeface="华文中宋" panose="02010600040101010101" pitchFamily="2" charset="-122"/>
                <a:sym typeface="+mn-ea"/>
              </a:rPr>
              <a:t>汞灯谱线校准： 扫描汞灯谱线</a:t>
            </a:r>
            <a:r>
              <a:rPr lang="en-US" altLang="zh-CN" sz="2400" b="1" dirty="0" smtClean="0">
                <a:solidFill>
                  <a:srgbClr val="000066"/>
                </a:solidFill>
                <a:latin typeface="华文中宋" panose="02010600040101010101" pitchFamily="2" charset="-122"/>
                <a:ea typeface="华文中宋" panose="02010600040101010101" pitchFamily="2" charset="-122"/>
                <a:sym typeface="+mn-ea"/>
              </a:rPr>
              <a:t>--&gt;</a:t>
            </a:r>
            <a:r>
              <a:rPr lang="zh-CN" altLang="zh-CN" sz="2400" b="1" dirty="0" smtClean="0">
                <a:solidFill>
                  <a:srgbClr val="000066"/>
                </a:solidFill>
                <a:latin typeface="华文中宋" panose="02010600040101010101" pitchFamily="2" charset="-122"/>
                <a:ea typeface="华文中宋" panose="02010600040101010101" pitchFamily="2" charset="-122"/>
                <a:sym typeface="+mn-ea"/>
              </a:rPr>
              <a:t>校准</a:t>
            </a:r>
            <a:r>
              <a:rPr lang="en-US" altLang="zh-CN" sz="2400" b="1" dirty="0" smtClean="0">
                <a:solidFill>
                  <a:srgbClr val="000066"/>
                </a:solidFill>
                <a:latin typeface="华文中宋" panose="02010600040101010101" pitchFamily="2" charset="-122"/>
                <a:ea typeface="华文中宋" panose="02010600040101010101" pitchFamily="2" charset="-122"/>
                <a:sym typeface="+mn-ea"/>
              </a:rPr>
              <a:t>--&gt;</a:t>
            </a:r>
            <a:r>
              <a:rPr lang="zh-CN" altLang="zh-CN" sz="2400" b="1" dirty="0" smtClean="0">
                <a:solidFill>
                  <a:srgbClr val="000066"/>
                </a:solidFill>
                <a:latin typeface="华文中宋" panose="02010600040101010101" pitchFamily="2" charset="-122"/>
                <a:ea typeface="华文中宋" panose="02010600040101010101" pitchFamily="2" charset="-122"/>
                <a:sym typeface="+mn-ea"/>
              </a:rPr>
              <a:t>扫描确认谱线</a:t>
            </a:r>
            <a:endParaRPr lang="zh-CN" altLang="en-US" sz="2400" b="1">
              <a:solidFill>
                <a:srgbClr val="000066"/>
              </a:solidFill>
              <a:latin typeface="华文中宋" panose="02010600040101010101" pitchFamily="2" charset="-122"/>
              <a:ea typeface="华文中宋" panose="02010600040101010101" pitchFamily="2" charset="-122"/>
            </a:endParaRPr>
          </a:p>
          <a:p>
            <a:pPr>
              <a:lnSpc>
                <a:spcPct val="150000"/>
              </a:lnSpc>
              <a:buFont typeface="Arial" panose="020B0604020202020204" pitchFamily="34" charset="0"/>
              <a:buNone/>
            </a:pPr>
            <a:r>
              <a:rPr lang="en-US" altLang="zh-CN" sz="2400" b="1">
                <a:solidFill>
                  <a:srgbClr val="000066"/>
                </a:solidFill>
                <a:latin typeface="华文中宋" panose="02010600040101010101" pitchFamily="2" charset="-122"/>
                <a:ea typeface="华文中宋" panose="02010600040101010101" pitchFamily="2" charset="-122"/>
              </a:rPr>
              <a:t>3.</a:t>
            </a:r>
            <a:r>
              <a:rPr lang="zh-CN" altLang="en-US" sz="2400" b="1">
                <a:solidFill>
                  <a:srgbClr val="000066"/>
                </a:solidFill>
                <a:latin typeface="华文中宋" panose="02010600040101010101" pitchFamily="2" charset="-122"/>
                <a:ea typeface="华文中宋" panose="02010600040101010101" pitchFamily="2" charset="-122"/>
              </a:rPr>
              <a:t>钨灯谱线</a:t>
            </a:r>
            <a:r>
              <a:rPr lang="zh-CN" altLang="en-US" sz="2400" b="1" dirty="0" smtClean="0">
                <a:solidFill>
                  <a:srgbClr val="000066"/>
                </a:solidFill>
                <a:latin typeface="华文中宋" panose="02010600040101010101" pitchFamily="2" charset="-122"/>
                <a:ea typeface="华文中宋" panose="02010600040101010101" pitchFamily="2" charset="-122"/>
                <a:sym typeface="+mn-ea"/>
              </a:rPr>
              <a:t>测量</a:t>
            </a:r>
            <a:endParaRPr lang="zh-CN" altLang="en-US" sz="2400" b="1">
              <a:solidFill>
                <a:srgbClr val="000066"/>
              </a:solidFill>
              <a:latin typeface="华文中宋" panose="02010600040101010101" pitchFamily="2" charset="-122"/>
              <a:ea typeface="华文中宋" panose="02010600040101010101" pitchFamily="2" charset="-122"/>
            </a:endParaRPr>
          </a:p>
          <a:p>
            <a:pPr>
              <a:lnSpc>
                <a:spcPct val="150000"/>
              </a:lnSpc>
              <a:buFont typeface="Arial" panose="020B0604020202020204" pitchFamily="34" charset="0"/>
              <a:buNone/>
            </a:pPr>
            <a:r>
              <a:rPr lang="en-US" altLang="zh-CN" sz="2400" b="1">
                <a:solidFill>
                  <a:srgbClr val="000066"/>
                </a:solidFill>
                <a:latin typeface="华文中宋" panose="02010600040101010101" pitchFamily="2" charset="-122"/>
                <a:ea typeface="华文中宋" panose="02010600040101010101" pitchFamily="2" charset="-122"/>
              </a:rPr>
              <a:t>4.</a:t>
            </a:r>
            <a:r>
              <a:rPr lang="zh-CN" altLang="en-US" sz="2400" b="1">
                <a:solidFill>
                  <a:srgbClr val="000066"/>
                </a:solidFill>
                <a:latin typeface="华文中宋" panose="02010600040101010101" pitchFamily="2" charset="-122"/>
                <a:ea typeface="华文中宋" panose="02010600040101010101" pitchFamily="2" charset="-122"/>
              </a:rPr>
              <a:t>玻片透过率谱线测量</a:t>
            </a:r>
          </a:p>
          <a:p>
            <a:pPr>
              <a:lnSpc>
                <a:spcPct val="150000"/>
              </a:lnSpc>
              <a:buFont typeface="Arial" panose="020B0604020202020204" pitchFamily="34" charset="0"/>
              <a:buNone/>
            </a:pPr>
            <a:r>
              <a:rPr lang="en-US" altLang="zh-CN" sz="2400" b="1" dirty="0" smtClean="0">
                <a:solidFill>
                  <a:srgbClr val="000066"/>
                </a:solidFill>
                <a:latin typeface="华文中宋" panose="02010600040101010101" pitchFamily="2" charset="-122"/>
                <a:ea typeface="华文中宋" panose="02010600040101010101" pitchFamily="2" charset="-122"/>
                <a:sym typeface="+mn-ea"/>
              </a:rPr>
              <a:t>5 </a:t>
            </a:r>
            <a:r>
              <a:rPr lang="zh-CN" altLang="en-US" sz="2400" b="1" dirty="0" smtClean="0">
                <a:solidFill>
                  <a:srgbClr val="000066"/>
                </a:solidFill>
                <a:latin typeface="华文中宋" panose="02010600040101010101" pitchFamily="2" charset="-122"/>
                <a:ea typeface="华文中宋" panose="02010600040101010101" pitchFamily="2" charset="-122"/>
                <a:sym typeface="+mn-ea"/>
              </a:rPr>
              <a:t>退出系统与关机</a:t>
            </a:r>
            <a:endParaRPr lang="en-US" altLang="zh-CN" sz="2400" b="1" dirty="0" smtClean="0">
              <a:solidFill>
                <a:srgbClr val="000066"/>
              </a:solidFill>
              <a:latin typeface="华文中宋" panose="02010600040101010101" pitchFamily="2" charset="-122"/>
              <a:ea typeface="华文中宋" panose="02010600040101010101" pitchFamily="2" charset="-122"/>
            </a:endParaRPr>
          </a:p>
          <a:p>
            <a:pPr>
              <a:lnSpc>
                <a:spcPct val="150000"/>
              </a:lnSpc>
              <a:buFont typeface="Arial" panose="020B0604020202020204" pitchFamily="34" charset="0"/>
              <a:buNone/>
            </a:pP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zh-CN" altLang="zh-CN" sz="2400" b="1">
              <a:solidFill>
                <a:srgbClr val="000066"/>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52425" y="12700"/>
            <a:ext cx="757713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FF3300"/>
                </a:solidFill>
                <a:latin typeface="华文隶书" panose="02010800040101010101" pitchFamily="2" charset="-122"/>
                <a:ea typeface="华文隶书" panose="02010800040101010101" pitchFamily="2" charset="-122"/>
              </a:rPr>
              <a:t>四、实验内容与步骤 </a:t>
            </a:r>
          </a:p>
        </p:txBody>
      </p:sp>
      <p:sp>
        <p:nvSpPr>
          <p:cNvPr id="12291" name="TextBox 75"/>
          <p:cNvSpPr txBox="1">
            <a:spLocks noChangeArrowheads="1"/>
          </p:cNvSpPr>
          <p:nvPr/>
        </p:nvSpPr>
        <p:spPr bwMode="auto">
          <a:xfrm>
            <a:off x="160020" y="1311275"/>
            <a:ext cx="8201660" cy="45383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None/>
            </a:pPr>
            <a:r>
              <a:rPr lang="en-US" altLang="zh-CN" sz="2800" b="1">
                <a:solidFill>
                  <a:srgbClr val="000066"/>
                </a:solidFill>
                <a:latin typeface="华文中宋" panose="02010600040101010101" pitchFamily="2" charset="-122"/>
                <a:ea typeface="华文中宋" panose="02010600040101010101" pitchFamily="2" charset="-122"/>
              </a:rPr>
              <a:t>1</a:t>
            </a:r>
            <a:r>
              <a:rPr lang="zh-CN" altLang="en-US" sz="2800" b="1">
                <a:solidFill>
                  <a:srgbClr val="000066"/>
                </a:solidFill>
                <a:latin typeface="华文中宋" panose="02010600040101010101" pitchFamily="2" charset="-122"/>
                <a:ea typeface="华文中宋" panose="02010600040101010101" pitchFamily="2" charset="-122"/>
              </a:rPr>
              <a:t>开机前准备工作</a:t>
            </a:r>
            <a:endParaRPr lang="en-US" altLang="zh-CN" sz="2800" b="1">
              <a:solidFill>
                <a:srgbClr val="000066"/>
              </a:solidFill>
              <a:latin typeface="华文中宋" panose="02010600040101010101" pitchFamily="2" charset="-122"/>
              <a:ea typeface="华文中宋" panose="02010600040101010101" pitchFamily="2" charset="-122"/>
            </a:endParaRPr>
          </a:p>
          <a:p>
            <a:pPr>
              <a:lnSpc>
                <a:spcPct val="150000"/>
              </a:lnSpc>
              <a:buFont typeface="Arial" panose="020B0604020202020204" pitchFamily="34" charset="0"/>
              <a:buNone/>
            </a:pPr>
            <a:r>
              <a:rPr lang="en-US" altLang="zh-CN" sz="2400" b="1">
                <a:solidFill>
                  <a:srgbClr val="000066"/>
                </a:solidFill>
                <a:latin typeface="华文中宋" panose="02010600040101010101" pitchFamily="2" charset="-122"/>
                <a:ea typeface="华文中宋" panose="02010600040101010101" pitchFamily="2" charset="-122"/>
              </a:rPr>
              <a:t>1.1</a:t>
            </a:r>
            <a:r>
              <a:rPr lang="zh-CN" altLang="en-US" sz="2400" b="1">
                <a:solidFill>
                  <a:srgbClr val="000066"/>
                </a:solidFill>
                <a:latin typeface="华文中宋" panose="02010600040101010101" pitchFamily="2" charset="-122"/>
                <a:ea typeface="华文中宋" panose="02010600040101010101" pitchFamily="2" charset="-122"/>
              </a:rPr>
              <a:t>将汞灯下端铜柱对准入射狭缝下的铜柱保证高度一致。</a:t>
            </a: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r>
              <a:rPr lang="en-US" altLang="zh-CN" sz="2400" b="1">
                <a:solidFill>
                  <a:srgbClr val="000066"/>
                </a:solidFill>
                <a:latin typeface="华文中宋" panose="02010600040101010101" pitchFamily="2" charset="-122"/>
                <a:ea typeface="华文中宋" panose="02010600040101010101" pitchFamily="2" charset="-122"/>
              </a:rPr>
              <a:t>1.2</a:t>
            </a:r>
            <a:r>
              <a:rPr lang="zh-CN" altLang="en-US" sz="2400" b="1">
                <a:solidFill>
                  <a:srgbClr val="FF0000"/>
                </a:solidFill>
                <a:latin typeface="华文中宋" panose="02010600040101010101" pitchFamily="2" charset="-122"/>
                <a:ea typeface="华文中宋" panose="02010600040101010101" pitchFamily="2" charset="-122"/>
              </a:rPr>
              <a:t>确保电控箱的负高压旋钮逆时针旋至最小值。</a:t>
            </a: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r>
              <a:rPr lang="en-US" altLang="zh-CN" sz="2400" b="1">
                <a:solidFill>
                  <a:srgbClr val="000066"/>
                </a:solidFill>
                <a:latin typeface="华文中宋" panose="02010600040101010101" pitchFamily="2" charset="-122"/>
                <a:ea typeface="华文中宋" panose="02010600040101010101" pitchFamily="2" charset="-122"/>
              </a:rPr>
              <a:t>1.3</a:t>
            </a:r>
            <a:r>
              <a:rPr lang="zh-CN" altLang="en-US" sz="2400" b="1">
                <a:solidFill>
                  <a:srgbClr val="000066"/>
                </a:solidFill>
                <a:latin typeface="华文中宋" panose="02010600040101010101" pitchFamily="2" charset="-122"/>
                <a:ea typeface="华文中宋" panose="02010600040101010101" pitchFamily="2" charset="-122"/>
              </a:rPr>
              <a:t>打开汞灯电源。</a:t>
            </a: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en-US" altLang="zh-CN" sz="2400" b="1">
              <a:solidFill>
                <a:srgbClr val="000066"/>
              </a:solidFill>
              <a:latin typeface="华文中宋" panose="02010600040101010101" pitchFamily="2" charset="-122"/>
              <a:ea typeface="华文中宋" panose="02010600040101010101" pitchFamily="2" charset="-122"/>
            </a:endParaRPr>
          </a:p>
          <a:p>
            <a:pPr>
              <a:lnSpc>
                <a:spcPct val="110000"/>
              </a:lnSpc>
              <a:buFont typeface="Arial" panose="020B0604020202020204" pitchFamily="34" charset="0"/>
              <a:buNone/>
            </a:pPr>
            <a:endParaRPr lang="zh-CN" altLang="zh-CN" sz="2400" b="1">
              <a:solidFill>
                <a:srgbClr val="000066"/>
              </a:solidFill>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2" cstate="print"/>
          <a:stretch>
            <a:fillRect/>
          </a:stretch>
        </p:blipFill>
        <p:spPr>
          <a:xfrm>
            <a:off x="3060700" y="3246120"/>
            <a:ext cx="3022600" cy="2397760"/>
          </a:xfrm>
          <a:prstGeom prst="rect">
            <a:avLst/>
          </a:prstGeom>
        </p:spPr>
      </p:pic>
      <p:cxnSp>
        <p:nvCxnSpPr>
          <p:cNvPr id="3" name="直接箭头连接符 2"/>
          <p:cNvCxnSpPr/>
          <p:nvPr/>
        </p:nvCxnSpPr>
        <p:spPr>
          <a:xfrm flipH="1" flipV="1">
            <a:off x="1849755" y="4198620"/>
            <a:ext cx="2603500" cy="71247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60020" y="5643880"/>
            <a:ext cx="8488680" cy="1004570"/>
          </a:xfrm>
          <a:prstGeom prst="rect">
            <a:avLst/>
          </a:prstGeom>
          <a:noFill/>
        </p:spPr>
        <p:txBody>
          <a:bodyPr wrap="square" rtlCol="0" anchor="t">
            <a:spAutoFit/>
          </a:bodyPr>
          <a:lstStyle/>
          <a:p>
            <a:pPr>
              <a:lnSpc>
                <a:spcPct val="110000"/>
              </a:lnSpc>
              <a:buFont typeface="Arial" panose="020B0604020202020204" pitchFamily="34" charset="0"/>
              <a:buNone/>
            </a:pPr>
            <a:r>
              <a:rPr lang="zh-CN" altLang="zh-CN" b="1">
                <a:solidFill>
                  <a:srgbClr val="FF0000"/>
                </a:solidFill>
                <a:latin typeface="华文中宋" panose="02010600040101010101" pitchFamily="2" charset="-122"/>
                <a:ea typeface="华文中宋" panose="02010600040101010101" pitchFamily="2" charset="-122"/>
                <a:sym typeface="+mn-ea"/>
              </a:rPr>
              <a:t>注意：</a:t>
            </a:r>
            <a:r>
              <a:rPr lang="zh-CN" altLang="zh-CN" b="1">
                <a:solidFill>
                  <a:srgbClr val="000066"/>
                </a:solidFill>
                <a:latin typeface="华文中宋" panose="02010600040101010101" pitchFamily="2" charset="-122"/>
                <a:ea typeface="华文中宋" panose="02010600040101010101" pitchFamily="2" charset="-122"/>
                <a:sym typeface="+mn-ea"/>
              </a:rPr>
              <a:t>如果接收系统为光电倍增管，则，一定不要在光电倍增管加有电源和高压的情况下，暴露于自然光或任何强光下，否则将使倍增管寿命减小、灵敏度降低，甚至损坏倍增管。</a:t>
            </a:r>
            <a:endParaRPr lang="zh-CN" altLang="en-US"/>
          </a:p>
        </p:txBody>
      </p:sp>
      <p:sp>
        <p:nvSpPr>
          <p:cNvPr id="5" name="文本框 4"/>
          <p:cNvSpPr txBox="1"/>
          <p:nvPr/>
        </p:nvSpPr>
        <p:spPr>
          <a:xfrm>
            <a:off x="352425" y="3613150"/>
            <a:ext cx="2697480" cy="368300"/>
          </a:xfrm>
          <a:prstGeom prst="rect">
            <a:avLst/>
          </a:prstGeom>
          <a:noFill/>
        </p:spPr>
        <p:txBody>
          <a:bodyPr wrap="none" rtlCol="0" anchor="t">
            <a:spAutoFit/>
          </a:bodyPr>
          <a:lstStyle/>
          <a:p>
            <a:r>
              <a:rPr lang="zh-CN" altLang="en-US">
                <a:solidFill>
                  <a:srgbClr val="FF0000"/>
                </a:solidFill>
              </a:rPr>
              <a:t>先调至最小，再打开电源</a:t>
            </a:r>
          </a:p>
        </p:txBody>
      </p:sp>
      <p:pic>
        <p:nvPicPr>
          <p:cNvPr id="6" name="图片 5"/>
          <p:cNvPicPr>
            <a:picLocks noChangeAspect="1"/>
          </p:cNvPicPr>
          <p:nvPr/>
        </p:nvPicPr>
        <p:blipFill>
          <a:blip r:embed="rId3" cstate="print"/>
          <a:stretch>
            <a:fillRect/>
          </a:stretch>
        </p:blipFill>
        <p:spPr>
          <a:xfrm>
            <a:off x="6517005" y="3050540"/>
            <a:ext cx="1637665" cy="2593340"/>
          </a:xfrm>
          <a:prstGeom prst="rect">
            <a:avLst/>
          </a:prstGeom>
        </p:spPr>
      </p:pic>
      <p:cxnSp>
        <p:nvCxnSpPr>
          <p:cNvPr id="7" name="直接箭头连接符 6"/>
          <p:cNvCxnSpPr/>
          <p:nvPr/>
        </p:nvCxnSpPr>
        <p:spPr>
          <a:xfrm flipV="1">
            <a:off x="7117715" y="1790065"/>
            <a:ext cx="1036955" cy="1823085"/>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cstate="print"/>
          <a:stretch>
            <a:fillRect/>
          </a:stretch>
        </p:blipFill>
        <p:spPr>
          <a:xfrm>
            <a:off x="6517005" y="90170"/>
            <a:ext cx="2564765" cy="16998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76225" y="34925"/>
            <a:ext cx="757713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FF3300"/>
                </a:solidFill>
                <a:latin typeface="华文隶书" panose="02010800040101010101" pitchFamily="2" charset="-122"/>
                <a:ea typeface="华文隶书" panose="02010800040101010101" pitchFamily="2" charset="-122"/>
              </a:rPr>
              <a:t>四、实验内容与步骤 </a:t>
            </a:r>
          </a:p>
        </p:txBody>
      </p:sp>
      <p:pic>
        <p:nvPicPr>
          <p:cNvPr id="13315" name="Picture 5" descr="u=4047941451,4106937667&amp;gp=1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5429250"/>
            <a:ext cx="1778000" cy="133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20" name="TextBox 75"/>
          <p:cNvSpPr txBox="1">
            <a:spLocks noChangeArrowheads="1"/>
          </p:cNvSpPr>
          <p:nvPr/>
        </p:nvSpPr>
        <p:spPr bwMode="auto">
          <a:xfrm>
            <a:off x="276225" y="889000"/>
            <a:ext cx="8286750" cy="241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en-US" altLang="zh-CN" sz="2400" b="1" dirty="0" smtClean="0">
                <a:solidFill>
                  <a:srgbClr val="000066"/>
                </a:solidFill>
                <a:latin typeface="华文中宋" panose="02010600040101010101" pitchFamily="2" charset="-122"/>
                <a:ea typeface="华文中宋" panose="02010600040101010101" pitchFamily="2" charset="-122"/>
              </a:rPr>
              <a:t>2 </a:t>
            </a:r>
            <a:r>
              <a:rPr lang="zh-CN" altLang="en-US" sz="2400" b="1" dirty="0" smtClean="0">
                <a:solidFill>
                  <a:srgbClr val="000066"/>
                </a:solidFill>
                <a:latin typeface="华文中宋" panose="02010600040101010101" pitchFamily="2" charset="-122"/>
                <a:ea typeface="华文中宋" panose="02010600040101010101" pitchFamily="2" charset="-122"/>
              </a:rPr>
              <a:t>开机与系统复位</a:t>
            </a:r>
          </a:p>
          <a:p>
            <a:pPr indent="254000">
              <a:lnSpc>
                <a:spcPct val="120000"/>
              </a:lnSpc>
              <a:defRPr/>
            </a:pPr>
            <a:r>
              <a:rPr lang="zh-CN" altLang="en-US" sz="2400" b="1" dirty="0" smtClean="0">
                <a:solidFill>
                  <a:srgbClr val="000066"/>
                </a:solidFill>
                <a:latin typeface="华文中宋" panose="02010600040101010101" pitchFamily="2" charset="-122"/>
                <a:ea typeface="华文中宋" panose="02010600040101010101" pitchFamily="2" charset="-122"/>
              </a:rPr>
              <a:t> </a:t>
            </a:r>
            <a:r>
              <a:rPr lang="en-US" altLang="zh-CN" sz="2400" b="1" dirty="0" smtClean="0">
                <a:solidFill>
                  <a:srgbClr val="000066"/>
                </a:solidFill>
                <a:latin typeface="华文中宋" panose="02010600040101010101" pitchFamily="2" charset="-122"/>
                <a:ea typeface="华文中宋" panose="02010600040101010101" pitchFamily="2" charset="-122"/>
              </a:rPr>
              <a:t>2.1</a:t>
            </a:r>
            <a:r>
              <a:rPr lang="zh-CN" altLang="en-US" sz="2400" b="1" dirty="0" smtClean="0">
                <a:solidFill>
                  <a:srgbClr val="000066"/>
                </a:solidFill>
                <a:latin typeface="华文中宋" panose="02010600040101010101" pitchFamily="2" charset="-122"/>
                <a:ea typeface="华文中宋" panose="02010600040101010101" pitchFamily="2" charset="-122"/>
              </a:rPr>
              <a:t>确认</a:t>
            </a:r>
            <a:r>
              <a:rPr lang="en-US" altLang="zh-CN" sz="2400" b="1" dirty="0" smtClean="0">
                <a:solidFill>
                  <a:srgbClr val="000066"/>
                </a:solidFill>
                <a:latin typeface="华文中宋" panose="02010600040101010101" pitchFamily="2" charset="-122"/>
                <a:ea typeface="华文中宋" panose="02010600040101010101" pitchFamily="2" charset="-122"/>
              </a:rPr>
              <a:t>WDS</a:t>
            </a:r>
            <a:r>
              <a:rPr lang="zh-CN" altLang="en-US" sz="2400" b="1" dirty="0" smtClean="0">
                <a:solidFill>
                  <a:srgbClr val="000066"/>
                </a:solidFill>
                <a:latin typeface="华文中宋" panose="02010600040101010101" pitchFamily="2" charset="-122"/>
                <a:ea typeface="华文中宋" panose="02010600040101010101" pitchFamily="2" charset="-122"/>
              </a:rPr>
              <a:t>系列组合式多功能光栅光谱仪已经正确连接并打开电源。执行光栅光谱仪的</a:t>
            </a:r>
            <a:r>
              <a:rPr lang="en-US" altLang="zh-CN" sz="2400" b="1" dirty="0" smtClean="0">
                <a:solidFill>
                  <a:srgbClr val="FF0000"/>
                </a:solidFill>
                <a:latin typeface="华文中宋" panose="02010600040101010101" pitchFamily="2" charset="-122"/>
                <a:ea typeface="华文中宋" panose="02010600040101010101" pitchFamily="2" charset="-122"/>
              </a:rPr>
              <a:t>PMT</a:t>
            </a:r>
            <a:r>
              <a:rPr lang="zh-CN" altLang="en-US" sz="2400" b="1" dirty="0" smtClean="0">
                <a:solidFill>
                  <a:srgbClr val="FF0000"/>
                </a:solidFill>
                <a:latin typeface="华文中宋" panose="02010600040101010101" pitchFamily="2" charset="-122"/>
                <a:ea typeface="华文中宋" panose="02010600040101010101" pitchFamily="2" charset="-122"/>
              </a:rPr>
              <a:t>可执行程序</a:t>
            </a:r>
            <a:r>
              <a:rPr lang="zh-CN" altLang="en-US" sz="2400" b="1" dirty="0" smtClean="0">
                <a:solidFill>
                  <a:srgbClr val="000066"/>
                </a:solidFill>
                <a:latin typeface="华文中宋" panose="02010600040101010101" pitchFamily="2" charset="-122"/>
                <a:ea typeface="华文中宋" panose="02010600040101010101" pitchFamily="2" charset="-122"/>
              </a:rPr>
              <a:t>。点击确认。</a:t>
            </a:r>
            <a:r>
              <a:rPr lang="en-US" altLang="zh-CN" sz="2400" b="1" dirty="0" smtClean="0">
                <a:solidFill>
                  <a:srgbClr val="000066"/>
                </a:solidFill>
                <a:latin typeface="华文中宋" panose="02010600040101010101" pitchFamily="2" charset="-122"/>
                <a:ea typeface="华文中宋" panose="02010600040101010101" pitchFamily="2" charset="-122"/>
              </a:rPr>
              <a:t>2.2</a:t>
            </a:r>
            <a:r>
              <a:rPr lang="zh-CN" altLang="en-US" sz="2400" b="1" dirty="0" smtClean="0">
                <a:solidFill>
                  <a:srgbClr val="000066"/>
                </a:solidFill>
                <a:latin typeface="华文中宋" panose="02010600040101010101" pitchFamily="2" charset="-122"/>
                <a:ea typeface="华文中宋" panose="02010600040101010101" pitchFamily="2" charset="-122"/>
              </a:rPr>
              <a:t>等待系统初始化，点击参数设置，扫描间隔调至</a:t>
            </a:r>
            <a:r>
              <a:rPr lang="en-US" altLang="zh-CN" sz="2400" b="1" dirty="0" smtClean="0">
                <a:solidFill>
                  <a:srgbClr val="000066"/>
                </a:solidFill>
                <a:latin typeface="华文中宋" panose="02010600040101010101" pitchFamily="2" charset="-122"/>
                <a:ea typeface="华文中宋" panose="02010600040101010101" pitchFamily="2" charset="-122"/>
              </a:rPr>
              <a:t>0.1nm</a:t>
            </a:r>
            <a:r>
              <a:rPr lang="zh-CN" altLang="en-US" sz="2400" b="1" dirty="0" smtClean="0">
                <a:solidFill>
                  <a:srgbClr val="000066"/>
                </a:solidFill>
                <a:latin typeface="华文中宋" panose="02010600040101010101" pitchFamily="2" charset="-122"/>
                <a:ea typeface="华文中宋" panose="02010600040101010101" pitchFamily="2" charset="-122"/>
              </a:rPr>
              <a:t>。</a:t>
            </a:r>
            <a:endParaRPr lang="en-US" altLang="zh-CN" sz="2400" b="1" dirty="0" smtClean="0">
              <a:solidFill>
                <a:srgbClr val="000066"/>
              </a:solidFill>
              <a:latin typeface="华文中宋" panose="02010600040101010101" pitchFamily="2" charset="-122"/>
              <a:ea typeface="华文中宋" panose="02010600040101010101" pitchFamily="2" charset="-122"/>
            </a:endParaRPr>
          </a:p>
        </p:txBody>
      </p:sp>
      <p:graphicFrame>
        <p:nvGraphicFramePr>
          <p:cNvPr id="13317" name="对象 5"/>
          <p:cNvGraphicFramePr>
            <a:graphicFrameLocks noChangeAspect="1"/>
          </p:cNvGraphicFramePr>
          <p:nvPr/>
        </p:nvGraphicFramePr>
        <p:xfrm>
          <a:off x="436563" y="2968625"/>
          <a:ext cx="3762375" cy="2074863"/>
        </p:xfrm>
        <a:graphic>
          <a:graphicData uri="http://schemas.openxmlformats.org/presentationml/2006/ole">
            <p:oleObj spid="_x0000_s36866" name="BMP 图像" r:id="rId4" imgW="3790476" imgH="2095793" progId="PBrush">
              <p:embed/>
            </p:oleObj>
          </a:graphicData>
        </a:graphic>
      </p:graphicFrame>
      <p:graphicFrame>
        <p:nvGraphicFramePr>
          <p:cNvPr id="13318" name="对象 6"/>
          <p:cNvGraphicFramePr>
            <a:graphicFrameLocks noChangeAspect="1"/>
          </p:cNvGraphicFramePr>
          <p:nvPr/>
        </p:nvGraphicFramePr>
        <p:xfrm>
          <a:off x="4841875" y="2968625"/>
          <a:ext cx="3721100" cy="2051050"/>
        </p:xfrm>
        <a:graphic>
          <a:graphicData uri="http://schemas.openxmlformats.org/presentationml/2006/ole">
            <p:oleObj spid="_x0000_s36867" name="BMP 图像" r:id="rId5" imgW="3772427" imgH="2085714" progId="PBrush">
              <p:embed/>
            </p:oleObj>
          </a:graphicData>
        </a:graphic>
      </p:graphicFrame>
      <p:pic>
        <p:nvPicPr>
          <p:cNvPr id="3" name="图片 2"/>
          <p:cNvPicPr>
            <a:picLocks noChangeAspect="1"/>
          </p:cNvPicPr>
          <p:nvPr/>
        </p:nvPicPr>
        <p:blipFill>
          <a:blip r:embed="rId6" cstate="print"/>
          <a:stretch>
            <a:fillRect/>
          </a:stretch>
        </p:blipFill>
        <p:spPr>
          <a:xfrm>
            <a:off x="3202305" y="5085080"/>
            <a:ext cx="2434590" cy="167767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stretch>
            <a:fillRect/>
          </a:stretch>
        </p:blipFill>
        <p:spPr>
          <a:xfrm>
            <a:off x="4944745" y="3373120"/>
            <a:ext cx="2210435" cy="854710"/>
          </a:xfrm>
          <a:prstGeom prst="rect">
            <a:avLst/>
          </a:prstGeom>
        </p:spPr>
      </p:pic>
      <p:sp>
        <p:nvSpPr>
          <p:cNvPr id="14338" name="Rectangle 2"/>
          <p:cNvSpPr>
            <a:spLocks noChangeArrowheads="1"/>
          </p:cNvSpPr>
          <p:nvPr/>
        </p:nvSpPr>
        <p:spPr bwMode="auto">
          <a:xfrm>
            <a:off x="276225" y="538163"/>
            <a:ext cx="757713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FF3300"/>
                </a:solidFill>
                <a:latin typeface="华文隶书" panose="02010800040101010101" pitchFamily="2" charset="-122"/>
                <a:ea typeface="华文隶书" panose="02010800040101010101" pitchFamily="2" charset="-122"/>
              </a:rPr>
              <a:t>四、实验内容与步骤 </a:t>
            </a:r>
          </a:p>
        </p:txBody>
      </p:sp>
      <p:pic>
        <p:nvPicPr>
          <p:cNvPr id="14339" name="Picture 3" descr="u=4047941451,4106937667&amp;gp=10"/>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6225" y="5300663"/>
            <a:ext cx="1778000" cy="133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4340" name="Object 63"/>
          <p:cNvGraphicFramePr>
            <a:graphicFrameLocks/>
          </p:cNvGraphicFramePr>
          <p:nvPr/>
        </p:nvGraphicFramePr>
        <p:xfrm>
          <a:off x="0" y="0"/>
          <a:ext cx="742950" cy="314325"/>
        </p:xfrm>
        <a:graphic>
          <a:graphicData uri="http://schemas.openxmlformats.org/presentationml/2006/ole">
            <p:oleObj spid="_x0000_s45057" r:id="rId5" imgW="939392" imgH="393529" progId="">
              <p:embed/>
            </p:oleObj>
          </a:graphicData>
        </a:graphic>
      </p:graphicFrame>
      <p:sp>
        <p:nvSpPr>
          <p:cNvPr id="10246" name="TextBox 66"/>
          <p:cNvSpPr txBox="1">
            <a:spLocks noChangeArrowheads="1"/>
          </p:cNvSpPr>
          <p:nvPr/>
        </p:nvSpPr>
        <p:spPr bwMode="auto">
          <a:xfrm>
            <a:off x="-4645024" y="1268760"/>
            <a:ext cx="8763000" cy="4816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en-US" altLang="zh-CN" sz="2800" b="1" dirty="0" smtClean="0">
                <a:solidFill>
                  <a:srgbClr val="000066"/>
                </a:solidFill>
                <a:latin typeface="华文中宋" panose="02010600040101010101" pitchFamily="2" charset="-122"/>
                <a:ea typeface="华文中宋" panose="02010600040101010101" pitchFamily="2" charset="-122"/>
              </a:rPr>
              <a:t>3 </a:t>
            </a:r>
            <a:r>
              <a:rPr lang="zh-CN" altLang="zh-CN" sz="2800" b="1" dirty="0" smtClean="0">
                <a:solidFill>
                  <a:srgbClr val="000066"/>
                </a:solidFill>
                <a:latin typeface="华文中宋" panose="02010600040101010101" pitchFamily="2" charset="-122"/>
                <a:ea typeface="华文中宋" panose="02010600040101010101" pitchFamily="2" charset="-122"/>
              </a:rPr>
              <a:t>汞灯谱线校准</a:t>
            </a:r>
          </a:p>
          <a:p>
            <a:pPr indent="457200">
              <a:defRPr/>
            </a:pPr>
            <a:r>
              <a:rPr lang="en-US" altLang="zh-CN" sz="2400" b="1" dirty="0" smtClean="0">
                <a:solidFill>
                  <a:srgbClr val="000066"/>
                </a:solidFill>
                <a:latin typeface="华文中宋" panose="02010600040101010101" pitchFamily="2" charset="-122"/>
                <a:ea typeface="华文中宋" panose="02010600040101010101" pitchFamily="2" charset="-122"/>
              </a:rPr>
              <a:t>3.1</a:t>
            </a:r>
            <a:r>
              <a:rPr lang="zh-CN" altLang="en-US" sz="2400" b="1" dirty="0">
                <a:solidFill>
                  <a:srgbClr val="000066"/>
                </a:solidFill>
                <a:latin typeface="华文中宋" panose="02010600040101010101" pitchFamily="2" charset="-122"/>
                <a:ea typeface="华文中宋" panose="02010600040101010101" pitchFamily="2" charset="-122"/>
              </a:rPr>
              <a:t>将负高压调节至</a:t>
            </a:r>
            <a:r>
              <a:rPr lang="en-US" altLang="zh-CN" sz="2400" b="1" dirty="0">
                <a:solidFill>
                  <a:srgbClr val="000066"/>
                </a:solidFill>
                <a:latin typeface="华文中宋" panose="02010600040101010101" pitchFamily="2" charset="-122"/>
                <a:ea typeface="华文中宋" panose="02010600040101010101" pitchFamily="2" charset="-122"/>
              </a:rPr>
              <a:t>240</a:t>
            </a:r>
            <a:r>
              <a:rPr lang="zh-CN" altLang="en-US" sz="2400" b="1" dirty="0">
                <a:solidFill>
                  <a:srgbClr val="000066"/>
                </a:solidFill>
                <a:latin typeface="华文中宋" panose="02010600040101010101" pitchFamily="2" charset="-122"/>
                <a:ea typeface="华文中宋" panose="02010600040101010101" pitchFamily="2" charset="-122"/>
              </a:rPr>
              <a:t>左右，点击光谱扫描</a:t>
            </a:r>
            <a:r>
              <a:rPr lang="zh-CN" altLang="en-US" sz="2400" b="1" dirty="0" smtClean="0">
                <a:solidFill>
                  <a:srgbClr val="000066"/>
                </a:solidFill>
                <a:latin typeface="华文中宋" panose="02010600040101010101" pitchFamily="2" charset="-122"/>
                <a:ea typeface="华文中宋" panose="02010600040101010101" pitchFamily="2" charset="-122"/>
              </a:rPr>
              <a:t>。</a:t>
            </a:r>
            <a:endParaRPr lang="en-US" altLang="zh-CN" sz="2400" b="1" dirty="0" smtClean="0">
              <a:solidFill>
                <a:srgbClr val="000066"/>
              </a:solidFill>
              <a:latin typeface="华文中宋" panose="02010600040101010101" pitchFamily="2" charset="-122"/>
              <a:ea typeface="华文中宋" panose="02010600040101010101" pitchFamily="2" charset="-122"/>
            </a:endParaRPr>
          </a:p>
          <a:p>
            <a:pPr indent="457200">
              <a:defRPr/>
            </a:pPr>
            <a:r>
              <a:rPr lang="en-US" altLang="zh-CN" sz="2400" b="1" dirty="0" smtClean="0">
                <a:solidFill>
                  <a:srgbClr val="000066"/>
                </a:solidFill>
                <a:latin typeface="华文中宋" panose="02010600040101010101" pitchFamily="2" charset="-122"/>
                <a:ea typeface="华文中宋" panose="02010600040101010101" pitchFamily="2" charset="-122"/>
              </a:rPr>
              <a:t>3.2</a:t>
            </a:r>
            <a:r>
              <a:rPr lang="zh-CN" altLang="en-US" sz="2400" b="1" dirty="0" smtClean="0">
                <a:solidFill>
                  <a:srgbClr val="000066"/>
                </a:solidFill>
                <a:latin typeface="华文中宋" panose="02010600040101010101" pitchFamily="2" charset="-122"/>
                <a:ea typeface="华文中宋" panose="02010600040101010101" pitchFamily="2" charset="-122"/>
              </a:rPr>
              <a:t>当扫描完成后，点击</a:t>
            </a:r>
            <a:r>
              <a:rPr lang="zh-CN" altLang="zh-CN" sz="2400" b="1" dirty="0" smtClean="0">
                <a:solidFill>
                  <a:srgbClr val="FF0000"/>
                </a:solidFill>
                <a:latin typeface="华文中宋" panose="02010600040101010101" pitchFamily="2" charset="-122"/>
                <a:ea typeface="华文中宋" panose="02010600040101010101" pitchFamily="2" charset="-122"/>
              </a:rPr>
              <a:t>峰值检索</a:t>
            </a:r>
            <a:r>
              <a:rPr lang="zh-CN" altLang="zh-CN" sz="2400" b="1" dirty="0" smtClean="0">
                <a:solidFill>
                  <a:srgbClr val="000066"/>
                </a:solidFill>
                <a:latin typeface="华文中宋" panose="02010600040101010101" pitchFamily="2" charset="-122"/>
                <a:ea typeface="华文中宋" panose="02010600040101010101" pitchFamily="2" charset="-122"/>
              </a:rPr>
              <a:t>，</a:t>
            </a:r>
            <a:r>
              <a:rPr lang="zh-CN" altLang="en-US" sz="2400" b="1" dirty="0" smtClean="0">
                <a:solidFill>
                  <a:srgbClr val="000066"/>
                </a:solidFill>
                <a:latin typeface="华文中宋" panose="02010600040101010101" pitchFamily="2" charset="-122"/>
                <a:ea typeface="华文中宋" panose="02010600040101010101" pitchFamily="2" charset="-122"/>
              </a:rPr>
              <a:t>输入</a:t>
            </a:r>
            <a:r>
              <a:rPr lang="en-US" altLang="zh-CN" sz="2400" b="1" dirty="0" smtClean="0">
                <a:solidFill>
                  <a:srgbClr val="000066"/>
                </a:solidFill>
                <a:latin typeface="华文中宋" panose="02010600040101010101" pitchFamily="2" charset="-122"/>
                <a:ea typeface="华文中宋" panose="02010600040101010101" pitchFamily="2" charset="-122"/>
              </a:rPr>
              <a:t>20</a:t>
            </a:r>
            <a:r>
              <a:rPr lang="zh-CN" altLang="en-US" sz="2400" b="1" dirty="0" smtClean="0">
                <a:solidFill>
                  <a:srgbClr val="000066"/>
                </a:solidFill>
                <a:latin typeface="华文中宋" panose="02010600040101010101" pitchFamily="2" charset="-122"/>
                <a:ea typeface="华文中宋" panose="02010600040101010101" pitchFamily="2" charset="-122"/>
              </a:rPr>
              <a:t>，点击确认。检查峰值。</a:t>
            </a:r>
            <a:r>
              <a:rPr lang="zh-CN" altLang="zh-CN" sz="2400" b="1" dirty="0" smtClean="0">
                <a:solidFill>
                  <a:srgbClr val="FF0000"/>
                </a:solidFill>
                <a:latin typeface="华文中宋" panose="02010600040101010101" pitchFamily="2" charset="-122"/>
                <a:ea typeface="华文中宋" panose="02010600040101010101" pitchFamily="2" charset="-122"/>
              </a:rPr>
              <a:t>利用</a:t>
            </a:r>
            <a:r>
              <a:rPr lang="zh-CN" altLang="zh-CN" sz="2400" b="1" dirty="0">
                <a:solidFill>
                  <a:srgbClr val="FF0000"/>
                </a:solidFill>
                <a:latin typeface="华文中宋" panose="02010600040101010101" pitchFamily="2" charset="-122"/>
                <a:ea typeface="华文中宋" panose="02010600040101010101" pitchFamily="2" charset="-122"/>
              </a:rPr>
              <a:t>汞灯的五根谱线的波长值（标准值为</a:t>
            </a:r>
            <a:r>
              <a:rPr lang="en-US" altLang="zh-CN" sz="2400" b="1" dirty="0">
                <a:solidFill>
                  <a:srgbClr val="FF0000"/>
                </a:solidFill>
                <a:latin typeface="华文中宋" panose="02010600040101010101" pitchFamily="2" charset="-122"/>
                <a:ea typeface="华文中宋" panose="02010600040101010101" pitchFamily="2" charset="-122"/>
              </a:rPr>
              <a:t>404.7nm </a:t>
            </a:r>
            <a:r>
              <a:rPr lang="zh-CN" altLang="zh-CN"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435.8nm</a:t>
            </a:r>
            <a:r>
              <a:rPr lang="zh-CN" altLang="zh-CN"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546.1nm</a:t>
            </a:r>
            <a:r>
              <a:rPr lang="zh-CN" altLang="zh-CN"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577.0nm</a:t>
            </a:r>
            <a:r>
              <a:rPr lang="zh-CN" altLang="zh-CN" sz="24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FF0000"/>
                </a:solidFill>
                <a:latin typeface="华文中宋" panose="02010600040101010101" pitchFamily="2" charset="-122"/>
                <a:ea typeface="华文中宋" panose="02010600040101010101" pitchFamily="2" charset="-122"/>
              </a:rPr>
              <a:t>579.0nm</a:t>
            </a:r>
            <a:r>
              <a:rPr lang="zh-CN" altLang="zh-CN" sz="2400" b="1" dirty="0">
                <a:solidFill>
                  <a:srgbClr val="FF0000"/>
                </a:solidFill>
                <a:latin typeface="华文中宋" panose="02010600040101010101" pitchFamily="2" charset="-122"/>
                <a:ea typeface="华文中宋" panose="02010600040101010101" pitchFamily="2" charset="-122"/>
              </a:rPr>
              <a:t>）来进行校准仪器。</a:t>
            </a:r>
            <a:endParaRPr lang="en-US" altLang="zh-CN" sz="2400" b="1" dirty="0">
              <a:solidFill>
                <a:srgbClr val="FF0000"/>
              </a:solidFill>
              <a:latin typeface="华文中宋" panose="02010600040101010101" pitchFamily="2" charset="-122"/>
              <a:ea typeface="华文中宋" panose="02010600040101010101" pitchFamily="2" charset="-122"/>
            </a:endParaRPr>
          </a:p>
          <a:p>
            <a:pPr indent="457200">
              <a:defRPr/>
            </a:pPr>
            <a:endParaRPr lang="en-US" altLang="zh-CN" sz="2400" b="1" dirty="0" smtClean="0">
              <a:solidFill>
                <a:srgbClr val="000066"/>
              </a:solidFill>
              <a:latin typeface="华文中宋" panose="02010600040101010101" pitchFamily="2" charset="-122"/>
              <a:ea typeface="华文中宋" panose="02010600040101010101" pitchFamily="2" charset="-122"/>
            </a:endParaRPr>
          </a:p>
          <a:p>
            <a:pPr indent="457200">
              <a:lnSpc>
                <a:spcPct val="110000"/>
              </a:lnSpc>
              <a:defRPr/>
            </a:pPr>
            <a:r>
              <a:rPr lang="en-US" altLang="zh-CN" sz="2400" b="1" dirty="0" smtClean="0">
                <a:solidFill>
                  <a:srgbClr val="000066"/>
                </a:solidFill>
                <a:latin typeface="华文中宋" panose="02010600040101010101" pitchFamily="2" charset="-122"/>
                <a:ea typeface="华文中宋" panose="02010600040101010101" pitchFamily="2" charset="-122"/>
              </a:rPr>
              <a:t>3.3</a:t>
            </a:r>
            <a:r>
              <a:rPr lang="zh-CN" altLang="zh-CN" sz="2400" b="1" dirty="0" smtClean="0">
                <a:solidFill>
                  <a:srgbClr val="000066"/>
                </a:solidFill>
                <a:latin typeface="华文中宋" panose="02010600040101010101" pitchFamily="2" charset="-122"/>
                <a:ea typeface="华文中宋" panose="02010600040101010101" pitchFamily="2" charset="-122"/>
              </a:rPr>
              <a:t>当对仪器系统检测发现系统波长值与准确波长不对应时，</a:t>
            </a:r>
            <a:r>
              <a:rPr lang="zh-CN" altLang="en-US" sz="2400" b="1" dirty="0" smtClean="0">
                <a:solidFill>
                  <a:srgbClr val="000066"/>
                </a:solidFill>
                <a:latin typeface="华文中宋" panose="02010600040101010101" pitchFamily="2" charset="-122"/>
                <a:ea typeface="华文中宋" panose="02010600040101010101" pitchFamily="2" charset="-122"/>
              </a:rPr>
              <a:t>点击</a:t>
            </a:r>
            <a:r>
              <a:rPr lang="zh-CN" altLang="en-US" sz="2400" b="1" dirty="0" smtClean="0">
                <a:solidFill>
                  <a:srgbClr val="FF0000"/>
                </a:solidFill>
                <a:latin typeface="华文中宋" panose="02010600040101010101" pitchFamily="2" charset="-122"/>
                <a:ea typeface="华文中宋" panose="02010600040101010101" pitchFamily="2" charset="-122"/>
              </a:rPr>
              <a:t>系统操作</a:t>
            </a:r>
            <a:r>
              <a:rPr lang="zh-CN" altLang="en-US" sz="2400" b="1" dirty="0" smtClean="0">
                <a:solidFill>
                  <a:srgbClr val="000066"/>
                </a:solidFill>
                <a:latin typeface="华文中宋" panose="02010600040101010101" pitchFamily="2" charset="-122"/>
                <a:ea typeface="华文中宋" panose="02010600040101010101" pitchFamily="2" charset="-122"/>
              </a:rPr>
              <a:t>里的</a:t>
            </a:r>
            <a:r>
              <a:rPr lang="zh-CN" altLang="en-US" sz="2400" b="1" dirty="0" smtClean="0">
                <a:solidFill>
                  <a:srgbClr val="FF0000"/>
                </a:solidFill>
                <a:latin typeface="华文中宋" panose="02010600040101010101" pitchFamily="2" charset="-122"/>
                <a:ea typeface="华文中宋" panose="02010600040101010101" pitchFamily="2" charset="-122"/>
              </a:rPr>
              <a:t>波长校准</a:t>
            </a:r>
            <a:r>
              <a:rPr lang="zh-CN" altLang="zh-CN" sz="2400" b="1" dirty="0" smtClean="0">
                <a:solidFill>
                  <a:srgbClr val="000066"/>
                </a:solidFill>
                <a:latin typeface="华文中宋" panose="02010600040101010101" pitchFamily="2" charset="-122"/>
                <a:ea typeface="华文中宋" panose="02010600040101010101" pitchFamily="2" charset="-122"/>
              </a:rPr>
              <a:t>可通过此项对系统波长进行校正，在对话框中输入系统值与实际波长值的差值，点击确定即可。</a:t>
            </a:r>
          </a:p>
          <a:p>
            <a:pPr eaLnBrk="1" hangingPunct="1">
              <a:lnSpc>
                <a:spcPct val="110000"/>
              </a:lnSpc>
              <a:defRPr/>
            </a:pPr>
            <a:endParaRPr lang="zh-CN" altLang="en-US" sz="2000" b="1" dirty="0" smtClean="0">
              <a:solidFill>
                <a:srgbClr val="000066"/>
              </a:solidFill>
              <a:latin typeface="华文中宋" panose="02010600040101010101" pitchFamily="2" charset="-122"/>
              <a:ea typeface="华文中宋" panose="02010600040101010101" pitchFamily="2" charset="-122"/>
            </a:endParaRPr>
          </a:p>
          <a:p>
            <a:pPr eaLnBrk="1" hangingPunct="1">
              <a:lnSpc>
                <a:spcPct val="110000"/>
              </a:lnSpc>
              <a:defRPr/>
            </a:pPr>
            <a:endParaRPr lang="zh-CN" altLang="en-US" dirty="0" smtClean="0"/>
          </a:p>
        </p:txBody>
      </p:sp>
      <p:sp>
        <p:nvSpPr>
          <p:cNvPr id="2" name="文本框 1"/>
          <p:cNvSpPr txBox="1"/>
          <p:nvPr/>
        </p:nvSpPr>
        <p:spPr>
          <a:xfrm>
            <a:off x="6616700" y="5460365"/>
            <a:ext cx="2129790" cy="1014730"/>
          </a:xfrm>
          <a:prstGeom prst="rect">
            <a:avLst/>
          </a:prstGeom>
          <a:noFill/>
        </p:spPr>
        <p:txBody>
          <a:bodyPr wrap="square" rtlCol="0" anchor="t">
            <a:spAutoFit/>
          </a:bodyPr>
          <a:lstStyle/>
          <a:p>
            <a:r>
              <a:rPr lang="zh-CN" altLang="en-US" sz="2000" b="1">
                <a:solidFill>
                  <a:srgbClr val="FF0000"/>
                </a:solidFill>
              </a:rPr>
              <a:t>注意计算好了再输入，尽量一次成功</a:t>
            </a:r>
          </a:p>
        </p:txBody>
      </p:sp>
      <p:pic>
        <p:nvPicPr>
          <p:cNvPr id="4" name="图片 3"/>
          <p:cNvPicPr>
            <a:picLocks noChangeAspect="1"/>
          </p:cNvPicPr>
          <p:nvPr/>
        </p:nvPicPr>
        <p:blipFill>
          <a:blip r:embed="rId6" cstate="print"/>
          <a:stretch>
            <a:fillRect/>
          </a:stretch>
        </p:blipFill>
        <p:spPr>
          <a:xfrm>
            <a:off x="4944745" y="538480"/>
            <a:ext cx="3876675" cy="1132840"/>
          </a:xfrm>
          <a:prstGeom prst="rect">
            <a:avLst/>
          </a:prstGeom>
        </p:spPr>
      </p:pic>
      <p:sp>
        <p:nvSpPr>
          <p:cNvPr id="6" name="椭圆 5"/>
          <p:cNvSpPr/>
          <p:nvPr/>
        </p:nvSpPr>
        <p:spPr>
          <a:xfrm>
            <a:off x="6040755" y="3507740"/>
            <a:ext cx="575945" cy="720090"/>
          </a:xfrm>
          <a:prstGeom prst="ellipse">
            <a:avLst/>
          </a:prstGeom>
          <a:noFill/>
          <a:ln w="28575">
            <a:solidFill>
              <a:srgbClr val="FF0000"/>
            </a:solidFill>
          </a:ln>
          <a:extLst>
            <a:ext uri="{909E8E84-426E-40DD-AFC4-6F175D3DCCD1}">
              <a14:hiddenFill xmlns=""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V="1">
            <a:off x="6184900" y="1412875"/>
            <a:ext cx="619125" cy="54483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7" cstate="print"/>
          <a:stretch>
            <a:fillRect/>
          </a:stretch>
        </p:blipFill>
        <p:spPr>
          <a:xfrm>
            <a:off x="2650490" y="5460365"/>
            <a:ext cx="2828925" cy="117411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76225" y="538163"/>
            <a:ext cx="757713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FF3300"/>
                </a:solidFill>
                <a:latin typeface="华文隶书" panose="02010800040101010101" pitchFamily="2" charset="-122"/>
                <a:ea typeface="华文隶书" panose="02010800040101010101" pitchFamily="2" charset="-122"/>
              </a:rPr>
              <a:t>四、实验内容与步骤 </a:t>
            </a:r>
          </a:p>
        </p:txBody>
      </p:sp>
      <p:sp>
        <p:nvSpPr>
          <p:cNvPr id="4" name="TextBox 66"/>
          <p:cNvSpPr txBox="1">
            <a:spLocks noChangeArrowheads="1"/>
          </p:cNvSpPr>
          <p:nvPr/>
        </p:nvSpPr>
        <p:spPr bwMode="auto">
          <a:xfrm>
            <a:off x="381000" y="1276350"/>
            <a:ext cx="8763000" cy="2192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en-US" altLang="zh-CN" sz="2800" b="1" dirty="0" smtClean="0">
                <a:solidFill>
                  <a:srgbClr val="000066"/>
                </a:solidFill>
                <a:latin typeface="华文中宋" panose="02010600040101010101" pitchFamily="2" charset="-122"/>
                <a:ea typeface="华文中宋" panose="02010600040101010101" pitchFamily="2" charset="-122"/>
              </a:rPr>
              <a:t>4 </a:t>
            </a:r>
            <a:r>
              <a:rPr lang="zh-CN" altLang="en-US" sz="2800" b="1" dirty="0" smtClean="0">
                <a:solidFill>
                  <a:srgbClr val="000066"/>
                </a:solidFill>
                <a:latin typeface="华文中宋" panose="02010600040101010101" pitchFamily="2" charset="-122"/>
                <a:ea typeface="华文中宋" panose="02010600040101010101" pitchFamily="2" charset="-122"/>
              </a:rPr>
              <a:t>钨</a:t>
            </a:r>
            <a:r>
              <a:rPr lang="zh-CN" altLang="zh-CN" sz="2800" b="1" dirty="0" smtClean="0">
                <a:solidFill>
                  <a:srgbClr val="000066"/>
                </a:solidFill>
                <a:latin typeface="华文中宋" panose="02010600040101010101" pitchFamily="2" charset="-122"/>
                <a:ea typeface="华文中宋" panose="02010600040101010101" pitchFamily="2" charset="-122"/>
              </a:rPr>
              <a:t>灯谱线</a:t>
            </a:r>
            <a:r>
              <a:rPr lang="zh-CN" altLang="en-US" sz="2800" b="1" dirty="0" smtClean="0">
                <a:solidFill>
                  <a:srgbClr val="000066"/>
                </a:solidFill>
                <a:latin typeface="华文中宋" panose="02010600040101010101" pitchFamily="2" charset="-122"/>
                <a:ea typeface="华文中宋" panose="02010600040101010101" pitchFamily="2" charset="-122"/>
              </a:rPr>
              <a:t>测量</a:t>
            </a:r>
            <a:endParaRPr lang="en-US" altLang="zh-CN" sz="2800" b="1" dirty="0" smtClean="0">
              <a:solidFill>
                <a:srgbClr val="000066"/>
              </a:solidFill>
              <a:latin typeface="华文中宋" panose="02010600040101010101" pitchFamily="2" charset="-122"/>
              <a:ea typeface="华文中宋" panose="02010600040101010101" pitchFamily="2" charset="-122"/>
            </a:endParaRPr>
          </a:p>
          <a:p>
            <a:pPr indent="457200">
              <a:lnSpc>
                <a:spcPct val="110000"/>
              </a:lnSpc>
              <a:defRPr/>
            </a:pPr>
            <a:r>
              <a:rPr lang="en-US" altLang="zh-CN" sz="2400" b="1" dirty="0" smtClean="0">
                <a:solidFill>
                  <a:srgbClr val="000066"/>
                </a:solidFill>
                <a:latin typeface="华文中宋" panose="02010600040101010101" pitchFamily="2" charset="-122"/>
                <a:ea typeface="华文中宋" panose="02010600040101010101" pitchFamily="2" charset="-122"/>
              </a:rPr>
              <a:t>4.1</a:t>
            </a:r>
            <a:r>
              <a:rPr lang="zh-CN" altLang="en-US" sz="2400" b="1" dirty="0" smtClean="0">
                <a:solidFill>
                  <a:srgbClr val="000066"/>
                </a:solidFill>
                <a:latin typeface="华文中宋" panose="02010600040101010101" pitchFamily="2" charset="-122"/>
                <a:ea typeface="华文中宋" panose="02010600040101010101" pitchFamily="2" charset="-122"/>
              </a:rPr>
              <a:t>将钨灯放置在入射狭缝处，重复上面操作。</a:t>
            </a:r>
            <a:endParaRPr lang="en-US" altLang="zh-CN" sz="2400" b="1" dirty="0" smtClean="0">
              <a:solidFill>
                <a:srgbClr val="000066"/>
              </a:solidFill>
              <a:latin typeface="华文中宋" panose="02010600040101010101" pitchFamily="2" charset="-122"/>
              <a:ea typeface="华文中宋" panose="02010600040101010101" pitchFamily="2" charset="-122"/>
            </a:endParaRPr>
          </a:p>
          <a:p>
            <a:pPr indent="457200">
              <a:lnSpc>
                <a:spcPct val="110000"/>
              </a:lnSpc>
              <a:defRPr/>
            </a:pPr>
            <a:endParaRPr lang="zh-CN" altLang="zh-CN" sz="2400" dirty="0" smtClean="0">
              <a:solidFill>
                <a:srgbClr val="000066"/>
              </a:solidFill>
              <a:latin typeface="华文中宋" panose="02010600040101010101" pitchFamily="2" charset="-122"/>
              <a:ea typeface="华文中宋" panose="02010600040101010101" pitchFamily="2" charset="-122"/>
            </a:endParaRPr>
          </a:p>
          <a:p>
            <a:pPr eaLnBrk="1" hangingPunct="1">
              <a:lnSpc>
                <a:spcPct val="110000"/>
              </a:lnSpc>
              <a:defRPr/>
            </a:pPr>
            <a:endParaRPr lang="zh-CN" altLang="en-US" sz="2000" b="1" dirty="0" smtClean="0">
              <a:solidFill>
                <a:srgbClr val="000066"/>
              </a:solidFill>
              <a:latin typeface="华文中宋" panose="02010600040101010101" pitchFamily="2" charset="-122"/>
              <a:ea typeface="华文中宋" panose="02010600040101010101" pitchFamily="2" charset="-122"/>
            </a:endParaRPr>
          </a:p>
          <a:p>
            <a:pPr eaLnBrk="1" hangingPunct="1">
              <a:lnSpc>
                <a:spcPct val="110000"/>
              </a:lnSpc>
              <a:defRPr/>
            </a:pPr>
            <a:endParaRPr lang="zh-CN" altLang="en-US" dirty="0" smtClean="0"/>
          </a:p>
        </p:txBody>
      </p:sp>
      <p:pic>
        <p:nvPicPr>
          <p:cNvPr id="6" name="图片 5"/>
          <p:cNvPicPr>
            <a:picLocks noChangeAspect="1"/>
          </p:cNvPicPr>
          <p:nvPr/>
        </p:nvPicPr>
        <p:blipFill>
          <a:blip r:embed="rId2" cstate="print"/>
          <a:stretch>
            <a:fillRect/>
          </a:stretch>
        </p:blipFill>
        <p:spPr>
          <a:xfrm>
            <a:off x="5297170" y="2759075"/>
            <a:ext cx="1655445" cy="1569085"/>
          </a:xfrm>
          <a:prstGeom prst="rect">
            <a:avLst/>
          </a:prstGeom>
        </p:spPr>
      </p:pic>
      <p:pic>
        <p:nvPicPr>
          <p:cNvPr id="7" name="图片 6"/>
          <p:cNvPicPr>
            <a:picLocks noChangeAspect="1"/>
          </p:cNvPicPr>
          <p:nvPr/>
        </p:nvPicPr>
        <p:blipFill>
          <a:blip r:embed="rId3" cstate="print"/>
          <a:stretch>
            <a:fillRect/>
          </a:stretch>
        </p:blipFill>
        <p:spPr>
          <a:xfrm>
            <a:off x="862330" y="2588260"/>
            <a:ext cx="3822065" cy="2117090"/>
          </a:xfrm>
          <a:prstGeom prst="rect">
            <a:avLst/>
          </a:prstGeom>
        </p:spPr>
      </p:pic>
      <p:sp>
        <p:nvSpPr>
          <p:cNvPr id="8" name="椭圆 7"/>
          <p:cNvSpPr/>
          <p:nvPr/>
        </p:nvSpPr>
        <p:spPr>
          <a:xfrm>
            <a:off x="2555875" y="3933190"/>
            <a:ext cx="504190" cy="288290"/>
          </a:xfrm>
          <a:prstGeom prst="ellipse">
            <a:avLst/>
          </a:prstGeom>
          <a:noFill/>
          <a:ln>
            <a:solidFill>
              <a:srgbClr val="FF0000"/>
            </a:solidFill>
          </a:ln>
          <a:extLst>
            <a:ext uri="{909E8E84-426E-40DD-AFC4-6F175D3DCCD1}">
              <a14:hiddenFill xmlns=""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0225" y="4972050"/>
            <a:ext cx="5440680" cy="368300"/>
          </a:xfrm>
          <a:prstGeom prst="rect">
            <a:avLst/>
          </a:prstGeom>
          <a:noFill/>
        </p:spPr>
        <p:txBody>
          <a:bodyPr wrap="none" rtlCol="0" anchor="t">
            <a:spAutoFit/>
          </a:bodyPr>
          <a:lstStyle/>
          <a:p>
            <a:r>
              <a:rPr lang="zh-CN" altLang="en-US">
                <a:solidFill>
                  <a:srgbClr val="FF0000"/>
                </a:solidFill>
              </a:rPr>
              <a:t>注意调节下方反射镜，保证钨灯光斑有对准入射小缝</a:t>
            </a:r>
          </a:p>
        </p:txBody>
      </p:sp>
      <p:sp>
        <p:nvSpPr>
          <p:cNvPr id="10" name="文本框 9"/>
          <p:cNvSpPr txBox="1"/>
          <p:nvPr/>
        </p:nvSpPr>
        <p:spPr>
          <a:xfrm>
            <a:off x="633730" y="5594350"/>
            <a:ext cx="5669280" cy="368300"/>
          </a:xfrm>
          <a:prstGeom prst="rect">
            <a:avLst/>
          </a:prstGeom>
          <a:noFill/>
        </p:spPr>
        <p:txBody>
          <a:bodyPr wrap="none" rtlCol="0" anchor="t">
            <a:spAutoFit/>
          </a:bodyPr>
          <a:lstStyle/>
          <a:p>
            <a:r>
              <a:rPr lang="zh-CN" altLang="en-US">
                <a:solidFill>
                  <a:srgbClr val="FF0000"/>
                </a:solidFill>
              </a:rPr>
              <a:t>入射狭缝大小约为一个身份证厚度时，入光量比较合适</a:t>
            </a:r>
            <a:endParaRPr lang="en-US" altLang="zh-CN">
              <a:solidFill>
                <a:srgbClr val="FF0000"/>
              </a:solidFill>
            </a:endParaRPr>
          </a:p>
        </p:txBody>
      </p:sp>
      <p:cxnSp>
        <p:nvCxnSpPr>
          <p:cNvPr id="11" name="直接箭头连接符 10"/>
          <p:cNvCxnSpPr>
            <a:stCxn id="8" idx="4"/>
          </p:cNvCxnSpPr>
          <p:nvPr/>
        </p:nvCxnSpPr>
        <p:spPr>
          <a:xfrm flipH="1">
            <a:off x="2627630" y="4221480"/>
            <a:ext cx="180340" cy="7200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90500" y="-4127"/>
            <a:ext cx="757713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FF3300"/>
                </a:solidFill>
                <a:latin typeface="华文隶书" panose="02010800040101010101" pitchFamily="2" charset="-122"/>
                <a:ea typeface="华文隶书" panose="02010800040101010101" pitchFamily="2" charset="-122"/>
              </a:rPr>
              <a:t>四、实验内容与步骤 </a:t>
            </a:r>
          </a:p>
        </p:txBody>
      </p:sp>
      <p:sp>
        <p:nvSpPr>
          <p:cNvPr id="4" name="TextBox 66"/>
          <p:cNvSpPr txBox="1">
            <a:spLocks noChangeArrowheads="1"/>
          </p:cNvSpPr>
          <p:nvPr/>
        </p:nvSpPr>
        <p:spPr bwMode="auto">
          <a:xfrm>
            <a:off x="190500" y="1104265"/>
            <a:ext cx="6794500" cy="3688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en-US" altLang="zh-CN" sz="2800" b="1" dirty="0" smtClean="0">
                <a:solidFill>
                  <a:srgbClr val="000066"/>
                </a:solidFill>
                <a:latin typeface="华文中宋" panose="02010600040101010101" pitchFamily="2" charset="-122"/>
                <a:ea typeface="华文中宋" panose="02010600040101010101" pitchFamily="2" charset="-122"/>
              </a:rPr>
              <a:t>4 </a:t>
            </a:r>
            <a:r>
              <a:rPr lang="zh-CN" altLang="en-US" sz="2800" b="1" dirty="0" smtClean="0">
                <a:solidFill>
                  <a:srgbClr val="000066"/>
                </a:solidFill>
                <a:latin typeface="华文中宋" panose="02010600040101010101" pitchFamily="2" charset="-122"/>
                <a:ea typeface="华文中宋" panose="02010600040101010101" pitchFamily="2" charset="-122"/>
              </a:rPr>
              <a:t>钨</a:t>
            </a:r>
            <a:r>
              <a:rPr lang="zh-CN" altLang="zh-CN" sz="2800" b="1" dirty="0" smtClean="0">
                <a:solidFill>
                  <a:srgbClr val="000066"/>
                </a:solidFill>
                <a:latin typeface="华文中宋" panose="02010600040101010101" pitchFamily="2" charset="-122"/>
                <a:ea typeface="华文中宋" panose="02010600040101010101" pitchFamily="2" charset="-122"/>
              </a:rPr>
              <a:t>灯谱线</a:t>
            </a:r>
            <a:r>
              <a:rPr lang="zh-CN" altLang="en-US" sz="2800" b="1" dirty="0" smtClean="0">
                <a:solidFill>
                  <a:srgbClr val="000066"/>
                </a:solidFill>
                <a:latin typeface="华文中宋" panose="02010600040101010101" pitchFamily="2" charset="-122"/>
                <a:ea typeface="华文中宋" panose="02010600040101010101" pitchFamily="2" charset="-122"/>
              </a:rPr>
              <a:t>测量</a:t>
            </a:r>
          </a:p>
          <a:p>
            <a:pPr>
              <a:lnSpc>
                <a:spcPct val="150000"/>
              </a:lnSpc>
              <a:defRPr/>
            </a:pPr>
            <a:r>
              <a:rPr lang="en-US" altLang="zh-CN" sz="2000" b="1" dirty="0" smtClean="0">
                <a:solidFill>
                  <a:srgbClr val="000066"/>
                </a:solidFill>
                <a:latin typeface="华文中宋" panose="02010600040101010101" pitchFamily="2" charset="-122"/>
                <a:ea typeface="华文中宋" panose="02010600040101010101" pitchFamily="2" charset="-122"/>
              </a:rPr>
              <a:t>4.1</a:t>
            </a:r>
            <a:r>
              <a:rPr lang="zh-CN" altLang="en-US" sz="2000" b="1" dirty="0" smtClean="0">
                <a:solidFill>
                  <a:srgbClr val="000066"/>
                </a:solidFill>
                <a:latin typeface="华文中宋" panose="02010600040101010101" pitchFamily="2" charset="-122"/>
                <a:ea typeface="华文中宋" panose="02010600040101010101" pitchFamily="2" charset="-122"/>
              </a:rPr>
              <a:t>将钨灯放置在入射狭缝处，重复上面操作。</a:t>
            </a:r>
          </a:p>
          <a:p>
            <a:pPr>
              <a:lnSpc>
                <a:spcPct val="150000"/>
              </a:lnSpc>
              <a:defRPr/>
            </a:pPr>
            <a:r>
              <a:rPr lang="en-US" altLang="zh-CN" sz="2000" b="1" dirty="0" smtClean="0">
                <a:solidFill>
                  <a:srgbClr val="000066"/>
                </a:solidFill>
                <a:latin typeface="华文中宋" panose="02010600040101010101" pitchFamily="2" charset="-122"/>
                <a:ea typeface="华文中宋" panose="02010600040101010101" pitchFamily="2" charset="-122"/>
              </a:rPr>
              <a:t>4.2</a:t>
            </a:r>
            <a:r>
              <a:rPr lang="zh-CN" altLang="en-US" sz="2000" b="1" dirty="0" smtClean="0">
                <a:solidFill>
                  <a:srgbClr val="000066"/>
                </a:solidFill>
                <a:latin typeface="华文中宋" panose="02010600040101010101" pitchFamily="2" charset="-122"/>
                <a:ea typeface="华文中宋" panose="02010600040101010101" pitchFamily="2" charset="-122"/>
              </a:rPr>
              <a:t>当扫描完成后，点击数据处理</a:t>
            </a:r>
            <a:r>
              <a:rPr lang="zh-CN" altLang="zh-CN" sz="2000" b="1" dirty="0" smtClean="0">
                <a:solidFill>
                  <a:srgbClr val="000066"/>
                </a:solidFill>
                <a:latin typeface="华文中宋" panose="02010600040101010101" pitchFamily="2" charset="-122"/>
                <a:ea typeface="华文中宋" panose="02010600040101010101" pitchFamily="2" charset="-122"/>
              </a:rPr>
              <a:t>，</a:t>
            </a:r>
            <a:r>
              <a:rPr lang="zh-CN" altLang="en-US" sz="2000" b="1" dirty="0" smtClean="0">
                <a:solidFill>
                  <a:srgbClr val="000066"/>
                </a:solidFill>
                <a:latin typeface="华文中宋" panose="02010600040101010101" pitchFamily="2" charset="-122"/>
                <a:ea typeface="华文中宋" panose="02010600040101010101" pitchFamily="2" charset="-122"/>
              </a:rPr>
              <a:t>点击</a:t>
            </a:r>
            <a:r>
              <a:rPr lang="zh-CN" altLang="en-US" sz="2000" b="1" dirty="0" smtClean="0">
                <a:solidFill>
                  <a:srgbClr val="FF0000"/>
                </a:solidFill>
                <a:latin typeface="华文中宋" panose="02010600040101010101" pitchFamily="2" charset="-122"/>
                <a:ea typeface="华文中宋" panose="02010600040101010101" pitchFamily="2" charset="-122"/>
              </a:rPr>
              <a:t>读取数据</a:t>
            </a:r>
            <a:r>
              <a:rPr lang="zh-CN" altLang="en-US" sz="2000" b="1" dirty="0" smtClean="0">
                <a:solidFill>
                  <a:srgbClr val="000066"/>
                </a:solidFill>
                <a:latin typeface="华文中宋" panose="02010600040101010101" pitchFamily="2" charset="-122"/>
                <a:ea typeface="华文中宋" panose="02010600040101010101" pitchFamily="2" charset="-122"/>
              </a:rPr>
              <a:t>，</a:t>
            </a:r>
            <a:r>
              <a:rPr lang="zh-CN" altLang="en-US" sz="2000" b="1" dirty="0" smtClean="0">
                <a:solidFill>
                  <a:srgbClr val="FF0000"/>
                </a:solidFill>
                <a:latin typeface="华文中宋" panose="02010600040101010101" pitchFamily="2" charset="-122"/>
                <a:ea typeface="华文中宋" panose="02010600040101010101" pitchFamily="2" charset="-122"/>
              </a:rPr>
              <a:t>数据列表</a:t>
            </a:r>
            <a:r>
              <a:rPr lang="zh-CN" altLang="en-US" sz="2000" b="1" dirty="0" smtClean="0">
                <a:solidFill>
                  <a:srgbClr val="000066"/>
                </a:solidFill>
                <a:latin typeface="华文中宋" panose="02010600040101010101" pitchFamily="2" charset="-122"/>
                <a:ea typeface="华文中宋" panose="02010600040101010101" pitchFamily="2" charset="-122"/>
              </a:rPr>
              <a:t>，然后右键复制所有数据（</a:t>
            </a:r>
            <a:r>
              <a:rPr lang="zh-CN" altLang="zh-CN" sz="2000" b="1" dirty="0" smtClean="0">
                <a:solidFill>
                  <a:srgbClr val="000066"/>
                </a:solidFill>
                <a:latin typeface="华文中宋" panose="02010600040101010101" pitchFamily="2" charset="-122"/>
                <a:ea typeface="华文中宋" panose="02010600040101010101" pitchFamily="2" charset="-122"/>
              </a:rPr>
              <a:t>指读当前图谱文件</a:t>
            </a:r>
            <a:r>
              <a:rPr lang="zh-CN" altLang="en-US" sz="2000" b="1" dirty="0" smtClean="0">
                <a:solidFill>
                  <a:srgbClr val="000066"/>
                </a:solidFill>
                <a:latin typeface="华文中宋" panose="02010600040101010101" pitchFamily="2" charset="-122"/>
                <a:ea typeface="华文中宋" panose="02010600040101010101" pitchFamily="2" charset="-122"/>
              </a:rPr>
              <a:t>所有的强度数据</a:t>
            </a:r>
            <a:r>
              <a:rPr lang="zh-CN" altLang="zh-CN" sz="2000" b="1" dirty="0" smtClean="0">
                <a:solidFill>
                  <a:srgbClr val="000066"/>
                </a:solidFill>
                <a:latin typeface="华文中宋" panose="02010600040101010101" pitchFamily="2" charset="-122"/>
                <a:ea typeface="华文中宋" panose="02010600040101010101" pitchFamily="2" charset="-122"/>
              </a:rPr>
              <a:t>检索并将结果显示出来</a:t>
            </a:r>
            <a:r>
              <a:rPr lang="zh-CN" altLang="en-US" sz="2000" b="1" dirty="0" smtClean="0">
                <a:solidFill>
                  <a:srgbClr val="000066"/>
                </a:solidFill>
                <a:latin typeface="华文中宋" panose="02010600040101010101" pitchFamily="2" charset="-122"/>
                <a:ea typeface="华文中宋" panose="02010600040101010101" pitchFamily="2" charset="-122"/>
              </a:rPr>
              <a:t>），导入至</a:t>
            </a:r>
            <a:r>
              <a:rPr lang="en-US" altLang="zh-CN" sz="2000" b="1" dirty="0" smtClean="0">
                <a:solidFill>
                  <a:srgbClr val="000066"/>
                </a:solidFill>
                <a:latin typeface="华文中宋" panose="02010600040101010101" pitchFamily="2" charset="-122"/>
                <a:ea typeface="华文中宋" panose="02010600040101010101" pitchFamily="2" charset="-122"/>
              </a:rPr>
              <a:t>EXL</a:t>
            </a:r>
            <a:r>
              <a:rPr lang="zh-CN" altLang="en-US" sz="2000" b="1" dirty="0" smtClean="0">
                <a:solidFill>
                  <a:srgbClr val="000066"/>
                </a:solidFill>
                <a:latin typeface="华文中宋" panose="02010600040101010101" pitchFamily="2" charset="-122"/>
                <a:ea typeface="华文中宋" panose="02010600040101010101" pitchFamily="2" charset="-122"/>
              </a:rPr>
              <a:t>中</a:t>
            </a:r>
            <a:r>
              <a:rPr lang="zh-CN" altLang="zh-CN" sz="2000" b="1" dirty="0" smtClean="0">
                <a:solidFill>
                  <a:srgbClr val="000066"/>
                </a:solidFill>
                <a:latin typeface="华文中宋" panose="02010600040101010101" pitchFamily="2" charset="-122"/>
                <a:ea typeface="华文中宋" panose="02010600040101010101" pitchFamily="2" charset="-122"/>
              </a:rPr>
              <a:t>。</a:t>
            </a:r>
          </a:p>
          <a:p>
            <a:pPr>
              <a:lnSpc>
                <a:spcPct val="150000"/>
              </a:lnSpc>
              <a:defRPr/>
            </a:pPr>
            <a:r>
              <a:rPr lang="en-US" altLang="zh-CN" sz="2000" b="1" dirty="0" smtClean="0">
                <a:solidFill>
                  <a:srgbClr val="000066"/>
                </a:solidFill>
                <a:latin typeface="华文中宋" panose="02010600040101010101" pitchFamily="2" charset="-122"/>
                <a:ea typeface="华文中宋" panose="02010600040101010101" pitchFamily="2" charset="-122"/>
              </a:rPr>
              <a:t>4.3</a:t>
            </a:r>
            <a:r>
              <a:rPr lang="zh-CN" altLang="en-US" sz="2000" b="1" dirty="0" smtClean="0">
                <a:solidFill>
                  <a:srgbClr val="000066"/>
                </a:solidFill>
                <a:latin typeface="华文中宋" panose="02010600040101010101" pitchFamily="2" charset="-122"/>
                <a:ea typeface="华文中宋" panose="02010600040101010101" pitchFamily="2" charset="-122"/>
              </a:rPr>
              <a:t>保存文件后装入玻璃片，然后重复</a:t>
            </a:r>
            <a:r>
              <a:rPr lang="en-US" altLang="zh-CN" sz="2000" b="1" dirty="0" smtClean="0">
                <a:solidFill>
                  <a:srgbClr val="000066"/>
                </a:solidFill>
                <a:latin typeface="华文中宋" panose="02010600040101010101" pitchFamily="2" charset="-122"/>
                <a:ea typeface="华文中宋" panose="02010600040101010101" pitchFamily="2" charset="-122"/>
              </a:rPr>
              <a:t>4.1</a:t>
            </a:r>
            <a:r>
              <a:rPr lang="zh-CN" altLang="en-US" sz="2000" b="1" dirty="0" smtClean="0">
                <a:solidFill>
                  <a:srgbClr val="000066"/>
                </a:solidFill>
                <a:latin typeface="华文中宋" panose="02010600040101010101" pitchFamily="2" charset="-122"/>
                <a:ea typeface="华文中宋" panose="02010600040101010101" pitchFamily="2" charset="-122"/>
              </a:rPr>
              <a:t>和</a:t>
            </a:r>
            <a:r>
              <a:rPr lang="en-US" altLang="zh-CN" sz="2000" b="1" dirty="0" smtClean="0">
                <a:solidFill>
                  <a:srgbClr val="000066"/>
                </a:solidFill>
                <a:latin typeface="华文中宋" panose="02010600040101010101" pitchFamily="2" charset="-122"/>
                <a:ea typeface="华文中宋" panose="02010600040101010101" pitchFamily="2" charset="-122"/>
              </a:rPr>
              <a:t>4.2</a:t>
            </a:r>
            <a:r>
              <a:rPr lang="zh-CN" altLang="en-US" sz="2000" b="1" dirty="0" smtClean="0">
                <a:solidFill>
                  <a:srgbClr val="000066"/>
                </a:solidFill>
                <a:latin typeface="华文中宋" panose="02010600040101010101" pitchFamily="2" charset="-122"/>
                <a:ea typeface="华文中宋" panose="02010600040101010101" pitchFamily="2" charset="-122"/>
              </a:rPr>
              <a:t>步骤。</a:t>
            </a:r>
            <a:endParaRPr lang="en-US" altLang="zh-CN" sz="2000" b="1" dirty="0" smtClean="0">
              <a:solidFill>
                <a:srgbClr val="000066"/>
              </a:solidFill>
              <a:latin typeface="华文中宋" panose="02010600040101010101" pitchFamily="2" charset="-122"/>
              <a:ea typeface="华文中宋" panose="02010600040101010101" pitchFamily="2" charset="-122"/>
            </a:endParaRPr>
          </a:p>
          <a:p>
            <a:pPr eaLnBrk="1" hangingPunct="1">
              <a:lnSpc>
                <a:spcPct val="110000"/>
              </a:lnSpc>
              <a:defRPr/>
            </a:pPr>
            <a:endParaRPr lang="zh-CN" altLang="en-US" sz="2000" b="1" dirty="0" smtClean="0">
              <a:solidFill>
                <a:srgbClr val="000066"/>
              </a:solidFill>
              <a:latin typeface="华文中宋" panose="02010600040101010101" pitchFamily="2" charset="-122"/>
              <a:ea typeface="华文中宋" panose="02010600040101010101" pitchFamily="2" charset="-122"/>
            </a:endParaRPr>
          </a:p>
          <a:p>
            <a:pPr eaLnBrk="1" hangingPunct="1">
              <a:lnSpc>
                <a:spcPct val="110000"/>
              </a:lnSpc>
              <a:defRPr/>
            </a:pPr>
            <a:endParaRPr lang="zh-CN" altLang="en-US" dirty="0" smtClean="0"/>
          </a:p>
        </p:txBody>
      </p:sp>
      <p:pic>
        <p:nvPicPr>
          <p:cNvPr id="2" name="图片 1"/>
          <p:cNvPicPr>
            <a:picLocks noChangeAspect="1"/>
          </p:cNvPicPr>
          <p:nvPr/>
        </p:nvPicPr>
        <p:blipFill>
          <a:blip r:embed="rId2" cstate="print"/>
          <a:stretch>
            <a:fillRect/>
          </a:stretch>
        </p:blipFill>
        <p:spPr>
          <a:xfrm>
            <a:off x="5007610" y="72390"/>
            <a:ext cx="3888105" cy="1736090"/>
          </a:xfrm>
          <a:prstGeom prst="rect">
            <a:avLst/>
          </a:prstGeom>
        </p:spPr>
      </p:pic>
      <p:pic>
        <p:nvPicPr>
          <p:cNvPr id="3" name="图片 2"/>
          <p:cNvPicPr>
            <a:picLocks noChangeAspect="1"/>
          </p:cNvPicPr>
          <p:nvPr/>
        </p:nvPicPr>
        <p:blipFill>
          <a:blip r:embed="rId3" cstate="print"/>
          <a:stretch>
            <a:fillRect/>
          </a:stretch>
        </p:blipFill>
        <p:spPr>
          <a:xfrm>
            <a:off x="7007225" y="1910080"/>
            <a:ext cx="1888490" cy="2077085"/>
          </a:xfrm>
          <a:prstGeom prst="rect">
            <a:avLst/>
          </a:prstGeom>
        </p:spPr>
      </p:pic>
      <p:pic>
        <p:nvPicPr>
          <p:cNvPr id="7" name="图片 6"/>
          <p:cNvPicPr>
            <a:picLocks noChangeAspect="1"/>
          </p:cNvPicPr>
          <p:nvPr/>
        </p:nvPicPr>
        <p:blipFill>
          <a:blip r:embed="rId4" cstate="print"/>
          <a:stretch>
            <a:fillRect/>
          </a:stretch>
        </p:blipFill>
        <p:spPr>
          <a:xfrm>
            <a:off x="4173220" y="4156710"/>
            <a:ext cx="2457450" cy="1903730"/>
          </a:xfrm>
          <a:prstGeom prst="rect">
            <a:avLst/>
          </a:prstGeom>
        </p:spPr>
      </p:pic>
      <p:pic>
        <p:nvPicPr>
          <p:cNvPr id="8" name="图片 7"/>
          <p:cNvPicPr>
            <a:picLocks noChangeAspect="1"/>
          </p:cNvPicPr>
          <p:nvPr/>
        </p:nvPicPr>
        <p:blipFill>
          <a:blip r:embed="rId5" cstate="print"/>
          <a:stretch>
            <a:fillRect/>
          </a:stretch>
        </p:blipFill>
        <p:spPr>
          <a:xfrm>
            <a:off x="704850" y="4218305"/>
            <a:ext cx="2426970" cy="17805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82370"/>
            <a:ext cx="8229600" cy="787400"/>
          </a:xfrm>
        </p:spPr>
        <p:txBody>
          <a:bodyPr/>
          <a:lstStyle/>
          <a:p>
            <a:r>
              <a:rPr lang="zh-CN" altLang="en-US"/>
              <a:t>什么是光栅光谱仪？有什么用途？</a:t>
            </a:r>
          </a:p>
        </p:txBody>
      </p:sp>
      <p:sp>
        <p:nvSpPr>
          <p:cNvPr id="3" name="内容占位符 2"/>
          <p:cNvSpPr>
            <a:spLocks noGrp="1"/>
          </p:cNvSpPr>
          <p:nvPr>
            <p:ph idx="1"/>
          </p:nvPr>
        </p:nvSpPr>
        <p:spPr>
          <a:xfrm>
            <a:off x="301625" y="2190115"/>
            <a:ext cx="8229600" cy="1881505"/>
          </a:xfrm>
        </p:spPr>
        <p:txBody>
          <a:bodyPr/>
          <a:lstStyle/>
          <a:p>
            <a:r>
              <a:rPr lang="zh-CN" altLang="zh-CN" sz="2400" b="1" smtClean="0">
                <a:solidFill>
                  <a:srgbClr val="000066"/>
                </a:solidFill>
                <a:latin typeface="华文中宋" panose="02010600040101010101" pitchFamily="2" charset="-122"/>
                <a:ea typeface="华文中宋" panose="02010600040101010101" pitchFamily="2" charset="-122"/>
                <a:cs typeface="Times New Roman" panose="02020603050405020304" pitchFamily="18" charset="0"/>
                <a:sym typeface="+mn-ea"/>
              </a:rPr>
              <a:t>光栅光谱仪是将成分复杂的光分解为光谱线的科学仪器。作为光谱分析的重要仪器之一，已被广泛应用于颜色测量、化学成份的浓度测量或辐射度学分析、膜厚测量、气体成分分析等领域中</a:t>
            </a:r>
            <a:r>
              <a:rPr lang="zh-CN" altLang="en-US" sz="2400"/>
              <a:t>。</a:t>
            </a:r>
          </a:p>
        </p:txBody>
      </p:sp>
      <p:pic>
        <p:nvPicPr>
          <p:cNvPr id="4" name="图片 3"/>
          <p:cNvPicPr>
            <a:picLocks noChangeAspect="1"/>
          </p:cNvPicPr>
          <p:nvPr/>
        </p:nvPicPr>
        <p:blipFill>
          <a:blip r:embed="rId2" cstate="print"/>
          <a:stretch>
            <a:fillRect/>
          </a:stretch>
        </p:blipFill>
        <p:spPr>
          <a:xfrm>
            <a:off x="115570" y="3739515"/>
            <a:ext cx="5354320" cy="2322830"/>
          </a:xfrm>
          <a:prstGeom prst="rect">
            <a:avLst/>
          </a:prstGeom>
        </p:spPr>
      </p:pic>
      <p:pic>
        <p:nvPicPr>
          <p:cNvPr id="5" name="图片 4"/>
          <p:cNvPicPr>
            <a:picLocks noChangeAspect="1"/>
          </p:cNvPicPr>
          <p:nvPr/>
        </p:nvPicPr>
        <p:blipFill>
          <a:blip r:embed="rId3" cstate="print"/>
          <a:stretch>
            <a:fillRect/>
          </a:stretch>
        </p:blipFill>
        <p:spPr>
          <a:xfrm>
            <a:off x="5595620" y="4071620"/>
            <a:ext cx="3471545" cy="1658620"/>
          </a:xfrm>
          <a:prstGeom prst="rect">
            <a:avLst/>
          </a:prstGeom>
        </p:spPr>
      </p:pic>
      <p:sp>
        <p:nvSpPr>
          <p:cNvPr id="6" name="矩形 5"/>
          <p:cNvSpPr/>
          <p:nvPr/>
        </p:nvSpPr>
        <p:spPr>
          <a:xfrm>
            <a:off x="2825115" y="5715"/>
            <a:ext cx="3493770" cy="768350"/>
          </a:xfrm>
          <a:prstGeom prst="rect">
            <a:avLst/>
          </a:prstGeom>
          <a:effectLst>
            <a:glow rad="101600">
              <a:schemeClr val="accent2">
                <a:satMod val="175000"/>
                <a:alpha val="40000"/>
              </a:schemeClr>
            </a:glow>
            <a:outerShdw blurRad="50800" dist="38100" dir="5400000" algn="t" rotWithShape="0">
              <a:prstClr val="black">
                <a:alpha val="40000"/>
              </a:prstClr>
            </a:outerShdw>
          </a:effectLst>
          <a:scene3d>
            <a:camera prst="orthographicFront"/>
            <a:lightRig rig="threePt" dir="t"/>
          </a:scene3d>
          <a:sp3d>
            <a:bevelT/>
          </a:sp3d>
        </p:spPr>
        <p:txBody>
          <a:bodyPr wrap="square">
            <a:spAutoFit/>
          </a:bodyPr>
          <a:lstStyle/>
          <a:p>
            <a:pPr indent="266700">
              <a:defRPr/>
            </a:pPr>
            <a:r>
              <a:rPr lang="zh-CN" altLang="en-US" sz="4400" b="1" dirty="0">
                <a:solidFill>
                  <a:prstClr val="black"/>
                </a:solidFill>
                <a:latin typeface="华文中宋" panose="02010600040101010101" pitchFamily="2" charset="-122"/>
                <a:ea typeface="华文中宋" panose="02010600040101010101" pitchFamily="2" charset="-122"/>
                <a:cs typeface="Times New Roman" panose="02020603050405020304" pitchFamily="18" charset="0"/>
              </a:rPr>
              <a:t>实验背景</a:t>
            </a:r>
            <a:endParaRPr lang="zh-CN" altLang="en-US" sz="4400" dirty="0">
              <a:solidFill>
                <a:prstClr val="black"/>
              </a:solidFill>
              <a:latin typeface="华文中宋" panose="02010600040101010101" pitchFamily="2" charset="-122"/>
              <a:ea typeface="华文中宋" panose="02010600040101010101" pitchFamily="2" charset="-122"/>
              <a:cs typeface="宋体" panose="02010600030101010101" pitchFamily="2" charset="-122"/>
            </a:endParaRPr>
          </a:p>
        </p:txBody>
      </p:sp>
      <p:pic>
        <p:nvPicPr>
          <p:cNvPr id="7"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40400" y="5955030"/>
            <a:ext cx="990600" cy="721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628515" y="5980430"/>
            <a:ext cx="967105" cy="696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 name="直接箭头连接符 8"/>
          <p:cNvCxnSpPr/>
          <p:nvPr/>
        </p:nvCxnSpPr>
        <p:spPr>
          <a:xfrm flipH="1">
            <a:off x="5652135" y="5637530"/>
            <a:ext cx="502920" cy="311785"/>
          </a:xfrm>
          <a:prstGeom prst="straightConnector1">
            <a:avLst/>
          </a:prstGeom>
          <a:ln w="38100">
            <a:solidFill>
              <a:srgbClr val="00B0F0"/>
            </a:solidFill>
            <a:tailEnd type="arrow" w="med"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90500" y="-4127"/>
            <a:ext cx="757713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FF3300"/>
                </a:solidFill>
                <a:latin typeface="华文隶书" panose="02010800040101010101" pitchFamily="2" charset="-122"/>
                <a:ea typeface="华文隶书" panose="02010800040101010101" pitchFamily="2" charset="-122"/>
              </a:rPr>
              <a:t>四、实验内容与步骤 </a:t>
            </a:r>
          </a:p>
        </p:txBody>
      </p:sp>
      <p:sp>
        <p:nvSpPr>
          <p:cNvPr id="4" name="TextBox 66"/>
          <p:cNvSpPr txBox="1">
            <a:spLocks noChangeArrowheads="1"/>
          </p:cNvSpPr>
          <p:nvPr/>
        </p:nvSpPr>
        <p:spPr bwMode="auto">
          <a:xfrm>
            <a:off x="78105" y="440690"/>
            <a:ext cx="8763000" cy="326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en-US" altLang="zh-CN" sz="2400" b="1" dirty="0" smtClean="0">
                <a:solidFill>
                  <a:srgbClr val="000066"/>
                </a:solidFill>
                <a:latin typeface="华文中宋" panose="02010600040101010101" pitchFamily="2" charset="-122"/>
                <a:ea typeface="华文中宋" panose="02010600040101010101" pitchFamily="2" charset="-122"/>
              </a:rPr>
              <a:t>5 </a:t>
            </a:r>
            <a:r>
              <a:rPr lang="zh-CN" altLang="en-US" sz="2800" b="1" dirty="0" smtClean="0">
                <a:solidFill>
                  <a:srgbClr val="000066"/>
                </a:solidFill>
                <a:latin typeface="华文中宋" panose="02010600040101010101" pitchFamily="2" charset="-122"/>
                <a:ea typeface="华文中宋" panose="02010600040101010101" pitchFamily="2" charset="-122"/>
              </a:rPr>
              <a:t>退出系统与关机</a:t>
            </a:r>
            <a:endParaRPr lang="en-US" altLang="zh-CN" sz="2800" b="1" dirty="0" smtClean="0">
              <a:solidFill>
                <a:srgbClr val="000066"/>
              </a:solidFill>
              <a:latin typeface="华文中宋" panose="02010600040101010101" pitchFamily="2" charset="-122"/>
              <a:ea typeface="华文中宋" panose="02010600040101010101" pitchFamily="2" charset="-122"/>
            </a:endParaRPr>
          </a:p>
          <a:p>
            <a:pPr>
              <a:defRPr/>
            </a:pPr>
            <a:r>
              <a:rPr lang="en-US" altLang="zh-CN" sz="2400" b="1" dirty="0" smtClean="0">
                <a:solidFill>
                  <a:srgbClr val="000066"/>
                </a:solidFill>
                <a:latin typeface="华文中宋" panose="02010600040101010101" pitchFamily="2" charset="-122"/>
                <a:ea typeface="华文中宋" panose="02010600040101010101" pitchFamily="2" charset="-122"/>
              </a:rPr>
              <a:t>     5.1</a:t>
            </a:r>
            <a:r>
              <a:rPr lang="zh-CN" altLang="en-US" sz="2400" b="1" dirty="0" smtClean="0">
                <a:solidFill>
                  <a:srgbClr val="000066"/>
                </a:solidFill>
                <a:latin typeface="华文中宋" panose="02010600040101010101" pitchFamily="2" charset="-122"/>
                <a:ea typeface="华文中宋" panose="02010600040101010101" pitchFamily="2" charset="-122"/>
              </a:rPr>
              <a:t>当系统测试结束后，将电控箱的</a:t>
            </a:r>
            <a:r>
              <a:rPr lang="zh-CN" altLang="en-US" sz="2400" b="1" dirty="0" smtClean="0">
                <a:solidFill>
                  <a:srgbClr val="FF0000"/>
                </a:solidFill>
                <a:latin typeface="华文中宋" panose="02010600040101010101" pitchFamily="2" charset="-122"/>
                <a:ea typeface="华文中宋" panose="02010600040101010101" pitchFamily="2" charset="-122"/>
              </a:rPr>
              <a:t>负高压旋钮逆时针旋至最小值</a:t>
            </a:r>
            <a:r>
              <a:rPr lang="zh-CN" altLang="en-US" sz="2400" b="1" dirty="0" smtClean="0">
                <a:solidFill>
                  <a:srgbClr val="000066"/>
                </a:solidFill>
                <a:latin typeface="华文中宋" panose="02010600040101010101" pitchFamily="2" charset="-122"/>
                <a:ea typeface="华文中宋" panose="02010600040101010101" pitchFamily="2" charset="-122"/>
              </a:rPr>
              <a:t>。点击系统操作中的系统复位，</a:t>
            </a:r>
            <a:r>
              <a:rPr lang="zh-CN" altLang="en-US" sz="2400" b="1" dirty="0" smtClean="0">
                <a:solidFill>
                  <a:srgbClr val="FF0000"/>
                </a:solidFill>
                <a:latin typeface="华文中宋" panose="02010600040101010101" pitchFamily="2" charset="-122"/>
                <a:ea typeface="华文中宋" panose="02010600040101010101" pitchFamily="2" charset="-122"/>
              </a:rPr>
              <a:t>等待复位完成后</a:t>
            </a:r>
            <a:r>
              <a:rPr lang="zh-CN" altLang="en-US" sz="2400" b="1" dirty="0" smtClean="0">
                <a:solidFill>
                  <a:srgbClr val="000066"/>
                </a:solidFill>
                <a:latin typeface="华文中宋" panose="02010600040101010101" pitchFamily="2" charset="-122"/>
                <a:ea typeface="华文中宋" panose="02010600040101010101" pitchFamily="2" charset="-122"/>
              </a:rPr>
              <a:t>，点击菜单栏中“文件</a:t>
            </a:r>
            <a:r>
              <a:rPr lang="en-US" altLang="zh-CN" sz="2400" b="1" dirty="0" smtClean="0">
                <a:solidFill>
                  <a:srgbClr val="000066"/>
                </a:solidFill>
                <a:latin typeface="华文中宋" panose="02010600040101010101" pitchFamily="2" charset="-122"/>
                <a:ea typeface="华文中宋" panose="02010600040101010101" pitchFamily="2" charset="-122"/>
              </a:rPr>
              <a:t>\</a:t>
            </a:r>
            <a:r>
              <a:rPr lang="zh-CN" altLang="en-US" sz="2400" b="1" dirty="0" smtClean="0">
                <a:solidFill>
                  <a:srgbClr val="000066"/>
                </a:solidFill>
                <a:latin typeface="华文中宋" panose="02010600040101010101" pitchFamily="2" charset="-122"/>
                <a:ea typeface="华文中宋" panose="02010600040101010101" pitchFamily="2" charset="-122"/>
              </a:rPr>
              <a:t>退出系统”，按照提示关闭电源退出仪器操作系统。</a:t>
            </a:r>
          </a:p>
          <a:p>
            <a:pPr indent="457200">
              <a:lnSpc>
                <a:spcPct val="110000"/>
              </a:lnSpc>
              <a:defRPr/>
            </a:pPr>
            <a:endParaRPr lang="zh-CN" altLang="zh-CN" sz="2400" dirty="0" smtClean="0">
              <a:solidFill>
                <a:srgbClr val="000066"/>
              </a:solidFill>
              <a:latin typeface="华文中宋" panose="02010600040101010101" pitchFamily="2" charset="-122"/>
              <a:ea typeface="华文中宋" panose="02010600040101010101" pitchFamily="2" charset="-122"/>
            </a:endParaRPr>
          </a:p>
          <a:p>
            <a:pPr eaLnBrk="1" hangingPunct="1">
              <a:lnSpc>
                <a:spcPct val="110000"/>
              </a:lnSpc>
              <a:defRPr/>
            </a:pPr>
            <a:endParaRPr lang="zh-CN" altLang="en-US" sz="2000" b="1" dirty="0" smtClean="0">
              <a:solidFill>
                <a:srgbClr val="000066"/>
              </a:solidFill>
              <a:latin typeface="华文中宋" panose="02010600040101010101" pitchFamily="2" charset="-122"/>
              <a:ea typeface="华文中宋" panose="02010600040101010101" pitchFamily="2" charset="-122"/>
            </a:endParaRPr>
          </a:p>
          <a:p>
            <a:pPr eaLnBrk="1" hangingPunct="1">
              <a:lnSpc>
                <a:spcPct val="110000"/>
              </a:lnSpc>
              <a:defRPr/>
            </a:pPr>
            <a:endParaRPr lang="zh-CN" altLang="en-US" dirty="0" smtClean="0"/>
          </a:p>
        </p:txBody>
      </p:sp>
      <p:pic>
        <p:nvPicPr>
          <p:cNvPr id="5" name="图片 4"/>
          <p:cNvPicPr>
            <a:picLocks noChangeAspect="1"/>
          </p:cNvPicPr>
          <p:nvPr/>
        </p:nvPicPr>
        <p:blipFill>
          <a:blip r:embed="rId2" cstate="print"/>
          <a:stretch>
            <a:fillRect/>
          </a:stretch>
        </p:blipFill>
        <p:spPr>
          <a:xfrm>
            <a:off x="721360" y="2607310"/>
            <a:ext cx="2506980" cy="1876425"/>
          </a:xfrm>
          <a:prstGeom prst="rect">
            <a:avLst/>
          </a:prstGeom>
        </p:spPr>
      </p:pic>
      <p:pic>
        <p:nvPicPr>
          <p:cNvPr id="6" name="图片 5"/>
          <p:cNvPicPr>
            <a:picLocks noChangeAspect="1"/>
          </p:cNvPicPr>
          <p:nvPr/>
        </p:nvPicPr>
        <p:blipFill>
          <a:blip r:embed="rId3" cstate="print"/>
          <a:stretch>
            <a:fillRect/>
          </a:stretch>
        </p:blipFill>
        <p:spPr>
          <a:xfrm>
            <a:off x="3734435" y="2498725"/>
            <a:ext cx="4138295" cy="2093595"/>
          </a:xfrm>
          <a:prstGeom prst="rect">
            <a:avLst/>
          </a:prstGeom>
        </p:spPr>
      </p:pic>
      <p:sp>
        <p:nvSpPr>
          <p:cNvPr id="2" name="TextBox 5"/>
          <p:cNvSpPr txBox="1"/>
          <p:nvPr/>
        </p:nvSpPr>
        <p:spPr>
          <a:xfrm>
            <a:off x="190555" y="4840665"/>
            <a:ext cx="8340745" cy="1569660"/>
          </a:xfrm>
          <a:prstGeom prst="rect">
            <a:avLst/>
          </a:prstGeom>
          <a:noFill/>
        </p:spPr>
        <p:txBody>
          <a:bodyPr wrap="none" rtlCol="0">
            <a:spAutoFit/>
          </a:bodyPr>
          <a:lstStyle/>
          <a:p>
            <a:r>
              <a:rPr lang="zh-CN" altLang="en-US" sz="2400" b="1" dirty="0" smtClean="0">
                <a:solidFill>
                  <a:srgbClr val="FF0000"/>
                </a:solidFill>
              </a:rPr>
              <a:t>注意：</a:t>
            </a:r>
            <a:r>
              <a:rPr lang="en-US" altLang="zh-CN" sz="2400" b="1" dirty="0" smtClean="0">
                <a:solidFill>
                  <a:srgbClr val="FF0000"/>
                </a:solidFill>
              </a:rPr>
              <a:t>1</a:t>
            </a:r>
            <a:r>
              <a:rPr lang="zh-CN" altLang="en-US" sz="2400" b="1" dirty="0" smtClean="0">
                <a:solidFill>
                  <a:srgbClr val="FF0000"/>
                </a:solidFill>
              </a:rPr>
              <a:t>、汞灯标定步进</a:t>
            </a:r>
            <a:r>
              <a:rPr lang="en-US" altLang="zh-CN" sz="2400" b="1" dirty="0" smtClean="0">
                <a:solidFill>
                  <a:srgbClr val="FF0000"/>
                </a:solidFill>
              </a:rPr>
              <a:t>0.1nm</a:t>
            </a:r>
            <a:r>
              <a:rPr lang="zh-CN" altLang="en-US" sz="2400" b="1" dirty="0" smtClean="0">
                <a:solidFill>
                  <a:srgbClr val="FF0000"/>
                </a:solidFill>
              </a:rPr>
              <a:t>，钨灯谱线步进</a:t>
            </a:r>
            <a:r>
              <a:rPr lang="en-US" altLang="zh-CN" sz="2400" b="1" dirty="0" smtClean="0">
                <a:solidFill>
                  <a:srgbClr val="FF0000"/>
                </a:solidFill>
              </a:rPr>
              <a:t>1nm;</a:t>
            </a:r>
            <a:r>
              <a:rPr lang="zh-CN" altLang="en-US" sz="2400" b="1" dirty="0" smtClean="0">
                <a:solidFill>
                  <a:srgbClr val="FF0000"/>
                </a:solidFill>
              </a:rPr>
              <a:t>增益</a:t>
            </a:r>
            <a:r>
              <a:rPr lang="en-US" altLang="zh-CN" sz="2400" b="1" dirty="0" smtClean="0">
                <a:solidFill>
                  <a:srgbClr val="FF0000"/>
                </a:solidFill>
              </a:rPr>
              <a:t>3</a:t>
            </a:r>
            <a:r>
              <a:rPr lang="zh-CN" altLang="en-US" sz="2400" b="1" dirty="0" smtClean="0">
                <a:solidFill>
                  <a:srgbClr val="FF0000"/>
                </a:solidFill>
              </a:rPr>
              <a:t>；</a:t>
            </a:r>
            <a:endParaRPr lang="en-US" altLang="zh-CN" sz="2400" b="1" dirty="0" smtClean="0">
              <a:solidFill>
                <a:srgbClr val="FF0000"/>
              </a:solidFill>
            </a:endParaRPr>
          </a:p>
          <a:p>
            <a:r>
              <a:rPr lang="en-US" altLang="zh-CN" sz="2400" b="1" dirty="0" smtClean="0">
                <a:solidFill>
                  <a:srgbClr val="FF0000"/>
                </a:solidFill>
              </a:rPr>
              <a:t>           2</a:t>
            </a:r>
            <a:r>
              <a:rPr lang="zh-CN" altLang="en-US" sz="2400" b="1" dirty="0" smtClean="0">
                <a:solidFill>
                  <a:srgbClr val="FF0000"/>
                </a:solidFill>
              </a:rPr>
              <a:t>、关机前要“复位”；</a:t>
            </a:r>
          </a:p>
          <a:p>
            <a:r>
              <a:rPr lang="zh-CN" altLang="en-US" sz="2400" b="1" dirty="0" smtClean="0">
                <a:solidFill>
                  <a:srgbClr val="FF0000"/>
                </a:solidFill>
              </a:rPr>
              <a:t>           </a:t>
            </a:r>
            <a:r>
              <a:rPr lang="en-US" altLang="zh-CN" sz="2400" b="1" dirty="0" smtClean="0">
                <a:solidFill>
                  <a:srgbClr val="FF0000"/>
                </a:solidFill>
              </a:rPr>
              <a:t>3</a:t>
            </a:r>
            <a:r>
              <a:rPr lang="zh-CN" altLang="en-US" sz="2400" b="1" dirty="0" smtClean="0">
                <a:solidFill>
                  <a:srgbClr val="FF0000"/>
                </a:solidFill>
              </a:rPr>
              <a:t>、关电源前负高压要调至最小。</a:t>
            </a:r>
          </a:p>
          <a:p>
            <a:r>
              <a:rPr lang="zh-CN" altLang="en-US" sz="2400" b="1" dirty="0" smtClean="0">
                <a:solidFill>
                  <a:srgbClr val="FF0000"/>
                </a:solidFill>
              </a:rPr>
              <a:t>           </a:t>
            </a:r>
            <a:r>
              <a:rPr lang="en-US" altLang="zh-CN" sz="2400" b="1" dirty="0" smtClean="0">
                <a:solidFill>
                  <a:srgbClr val="FF0000"/>
                </a:solidFill>
              </a:rPr>
              <a:t>4</a:t>
            </a:r>
            <a:r>
              <a:rPr lang="zh-CN" altLang="en-US" sz="2400" b="1" dirty="0" smtClean="0">
                <a:solidFill>
                  <a:srgbClr val="FF0000"/>
                </a:solidFill>
              </a:rPr>
              <a:t>、数据与作图在</a:t>
            </a:r>
            <a:r>
              <a:rPr lang="en-US" altLang="zh-CN" sz="2400" b="1" dirty="0" smtClean="0">
                <a:solidFill>
                  <a:srgbClr val="FF0000"/>
                </a:solidFill>
              </a:rPr>
              <a:t>EXCEL</a:t>
            </a:r>
            <a:r>
              <a:rPr lang="zh-CN" altLang="zh-CN" sz="2400" b="1" dirty="0" smtClean="0">
                <a:solidFill>
                  <a:srgbClr val="FF0000"/>
                </a:solidFill>
              </a:rPr>
              <a:t>里处理。</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ChangeArrowheads="1"/>
          </p:cNvSpPr>
          <p:nvPr/>
        </p:nvSpPr>
        <p:spPr bwMode="auto">
          <a:xfrm>
            <a:off x="539552" y="16242"/>
            <a:ext cx="360045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dirty="0">
                <a:solidFill>
                  <a:schemeClr val="tx1">
                    <a:lumMod val="95000"/>
                    <a:lumOff val="5000"/>
                  </a:schemeClr>
                </a:solidFill>
                <a:latin typeface="华文中宋" panose="02010600040101010101" pitchFamily="2" charset="-122"/>
                <a:ea typeface="华文中宋" panose="02010600040101010101" pitchFamily="2" charset="-122"/>
              </a:rPr>
              <a:t>五、报告要求 </a:t>
            </a:r>
          </a:p>
        </p:txBody>
      </p:sp>
      <p:sp>
        <p:nvSpPr>
          <p:cNvPr id="13315" name="TextBox 11"/>
          <p:cNvSpPr txBox="1">
            <a:spLocks noChangeArrowheads="1"/>
          </p:cNvSpPr>
          <p:nvPr/>
        </p:nvSpPr>
        <p:spPr bwMode="auto">
          <a:xfrm>
            <a:off x="192842" y="792004"/>
            <a:ext cx="7821612" cy="40309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Arial" panose="020B0604020202020204" pitchFamily="34" charset="0"/>
              <a:buNone/>
            </a:pPr>
            <a:r>
              <a:rPr lang="zh-CN" altLang="en-US" sz="3200" b="1" dirty="0" smtClean="0">
                <a:solidFill>
                  <a:srgbClr val="000066"/>
                </a:solidFill>
                <a:latin typeface="华文中宋" panose="02010600040101010101" pitchFamily="2" charset="-122"/>
                <a:ea typeface="华文中宋" panose="02010600040101010101" pitchFamily="2" charset="-122"/>
              </a:rPr>
              <a:t>1、 做溴钨灯的放置玻璃片前后光谱图</a:t>
            </a:r>
          </a:p>
          <a:p>
            <a:pPr eaLnBrk="1" hangingPunct="1">
              <a:lnSpc>
                <a:spcPct val="200000"/>
              </a:lnSpc>
              <a:buFont typeface="Arial" panose="020B0604020202020204" pitchFamily="34" charset="0"/>
              <a:buNone/>
            </a:pPr>
            <a:r>
              <a:rPr lang="en-US" altLang="zh-CN" sz="3200" b="1" dirty="0" smtClean="0">
                <a:solidFill>
                  <a:srgbClr val="000066"/>
                </a:solidFill>
                <a:latin typeface="华文中宋" panose="02010600040101010101" pitchFamily="2" charset="-122"/>
                <a:ea typeface="华文中宋" panose="02010600040101010101" pitchFamily="2" charset="-122"/>
              </a:rPr>
              <a:t>2</a:t>
            </a:r>
            <a:r>
              <a:rPr lang="zh-CN" altLang="en-US" sz="3200" b="1" dirty="0" smtClean="0">
                <a:solidFill>
                  <a:srgbClr val="000066"/>
                </a:solidFill>
                <a:latin typeface="华文中宋" panose="02010600040101010101" pitchFamily="2" charset="-122"/>
                <a:ea typeface="华文中宋" panose="02010600040101010101" pitchFamily="2" charset="-122"/>
              </a:rPr>
              <a:t>、</a:t>
            </a:r>
            <a:r>
              <a:rPr lang="zh-CN" altLang="en-US" sz="3200" b="1" dirty="0" smtClean="0">
                <a:solidFill>
                  <a:srgbClr val="000066"/>
                </a:solidFill>
                <a:latin typeface="华文中宋" panose="02010600040101010101" pitchFamily="2" charset="-122"/>
                <a:ea typeface="华文中宋" panose="02010600040101010101" pitchFamily="2" charset="-122"/>
                <a:sym typeface="宋体" panose="02010600030101010101" pitchFamily="2" charset="-122"/>
              </a:rPr>
              <a:t>做吸收率随波长的变化图</a:t>
            </a:r>
            <a:r>
              <a:rPr lang="zh-CN" altLang="en-US" sz="3200" b="1" dirty="0" smtClean="0">
                <a:solidFill>
                  <a:srgbClr val="000066"/>
                </a:solidFill>
                <a:latin typeface="华文中宋" panose="02010600040101010101" pitchFamily="2" charset="-122"/>
                <a:ea typeface="华文中宋" panose="02010600040101010101" pitchFamily="2" charset="-122"/>
              </a:rPr>
              <a:t>。</a:t>
            </a:r>
          </a:p>
          <a:p>
            <a:pPr eaLnBrk="1" hangingPunct="1">
              <a:lnSpc>
                <a:spcPct val="200000"/>
              </a:lnSpc>
              <a:buFont typeface="Arial" panose="020B0604020202020204" pitchFamily="34" charset="0"/>
              <a:buNone/>
            </a:pPr>
            <a:endParaRPr lang="zh-CN" altLang="en-US" sz="3200" b="1" dirty="0" smtClean="0">
              <a:solidFill>
                <a:srgbClr val="000066"/>
              </a:solidFill>
              <a:latin typeface="华文中宋" panose="02010600040101010101" pitchFamily="2" charset="-122"/>
              <a:ea typeface="华文中宋" panose="02010600040101010101" pitchFamily="2" charset="-122"/>
            </a:endParaRPr>
          </a:p>
          <a:p>
            <a:pPr eaLnBrk="1" hangingPunct="1">
              <a:lnSpc>
                <a:spcPct val="200000"/>
              </a:lnSpc>
              <a:buFont typeface="Arial" panose="020B0604020202020204" pitchFamily="34" charset="0"/>
              <a:buNone/>
            </a:pPr>
            <a:r>
              <a:rPr lang="en-US" altLang="zh-CN" sz="3200" b="1" dirty="0" smtClean="0">
                <a:solidFill>
                  <a:srgbClr val="000066"/>
                </a:solidFill>
                <a:latin typeface="华文中宋" panose="02010600040101010101" pitchFamily="2" charset="-122"/>
                <a:ea typeface="华文中宋" panose="02010600040101010101" pitchFamily="2" charset="-122"/>
                <a:sym typeface="宋体" panose="02010600030101010101" pitchFamily="2" charset="-122"/>
              </a:rPr>
              <a:t>3</a:t>
            </a:r>
            <a:r>
              <a:rPr lang="zh-CN" altLang="en-US" sz="3200" b="1" dirty="0" smtClean="0">
                <a:solidFill>
                  <a:srgbClr val="000066"/>
                </a:solidFill>
                <a:latin typeface="华文中宋" panose="02010600040101010101" pitchFamily="2" charset="-122"/>
                <a:ea typeface="华文中宋" panose="02010600040101010101" pitchFamily="2" charset="-122"/>
                <a:sym typeface="宋体" panose="02010600030101010101" pitchFamily="2" charset="-122"/>
              </a:rPr>
              <a:t>、思考题：回答教材</a:t>
            </a:r>
            <a:r>
              <a:rPr lang="zh-CN" altLang="en-US" sz="3200" b="1" dirty="0">
                <a:solidFill>
                  <a:srgbClr val="000066"/>
                </a:solidFill>
                <a:latin typeface="华文中宋" panose="02010600040101010101" pitchFamily="2" charset="-122"/>
                <a:ea typeface="华文中宋" panose="02010600040101010101" pitchFamily="2" charset="-122"/>
                <a:sym typeface="宋体" panose="02010600030101010101" pitchFamily="2" charset="-122"/>
              </a:rPr>
              <a:t>上的问题。</a:t>
            </a:r>
            <a:endParaRPr lang="zh-CN" altLang="en-US" sz="3200" dirty="0"/>
          </a:p>
        </p:txBody>
      </p:sp>
      <p:pic>
        <p:nvPicPr>
          <p:cNvPr id="2" name="图片 1"/>
          <p:cNvPicPr>
            <a:picLocks noChangeAspect="1"/>
          </p:cNvPicPr>
          <p:nvPr/>
        </p:nvPicPr>
        <p:blipFill>
          <a:blip r:embed="rId3" cstate="print"/>
          <a:stretch>
            <a:fillRect/>
          </a:stretch>
        </p:blipFill>
        <p:spPr>
          <a:xfrm>
            <a:off x="5761355" y="2237105"/>
            <a:ext cx="2534920" cy="1858645"/>
          </a:xfrm>
          <a:prstGeom prst="rect">
            <a:avLst/>
          </a:prstGeom>
        </p:spPr>
      </p:pic>
      <p:graphicFrame>
        <p:nvGraphicFramePr>
          <p:cNvPr id="41986" name="Object 2"/>
          <p:cNvGraphicFramePr>
            <a:graphicFrameLocks noChangeAspect="1"/>
          </p:cNvGraphicFramePr>
          <p:nvPr/>
        </p:nvGraphicFramePr>
        <p:xfrm>
          <a:off x="1209675" y="2762250"/>
          <a:ext cx="1812925" cy="1333500"/>
        </p:xfrm>
        <a:graphic>
          <a:graphicData uri="http://schemas.openxmlformats.org/presentationml/2006/ole">
            <p:oleObj spid="_x0000_s46081" name="Equation" r:id="rId4" imgW="27736800" imgH="20421600" progId="">
              <p:embed/>
            </p:oleObj>
          </a:graphicData>
        </a:graphic>
      </p:graphicFrame>
      <p:sp>
        <p:nvSpPr>
          <p:cNvPr id="3" name="TextBox 5"/>
          <p:cNvSpPr txBox="1"/>
          <p:nvPr/>
        </p:nvSpPr>
        <p:spPr>
          <a:xfrm>
            <a:off x="776605" y="4951730"/>
            <a:ext cx="7237730" cy="1323439"/>
          </a:xfrm>
          <a:prstGeom prst="rect">
            <a:avLst/>
          </a:prstGeom>
          <a:noFill/>
        </p:spPr>
        <p:txBody>
          <a:bodyPr wrap="square" rtlCol="0">
            <a:spAutoFit/>
          </a:bodyPr>
          <a:lstStyle/>
          <a:p>
            <a:r>
              <a:rPr lang="zh-CN" altLang="en-US" sz="2000" b="1" dirty="0" smtClean="0">
                <a:solidFill>
                  <a:srgbClr val="FF0000"/>
                </a:solidFill>
              </a:rPr>
              <a:t>注意：</a:t>
            </a:r>
            <a:r>
              <a:rPr lang="en-US" altLang="zh-CN" sz="2000" b="1" dirty="0" smtClean="0">
                <a:solidFill>
                  <a:srgbClr val="FF0000"/>
                </a:solidFill>
              </a:rPr>
              <a:t>1</a:t>
            </a:r>
            <a:r>
              <a:rPr lang="zh-CN" altLang="en-US" sz="2000" b="1" dirty="0" smtClean="0">
                <a:solidFill>
                  <a:srgbClr val="FF0000"/>
                </a:solidFill>
              </a:rPr>
              <a:t>、汞灯标定步进</a:t>
            </a:r>
            <a:r>
              <a:rPr lang="en-US" altLang="zh-CN" sz="2000" b="1" dirty="0" smtClean="0">
                <a:solidFill>
                  <a:srgbClr val="FF0000"/>
                </a:solidFill>
              </a:rPr>
              <a:t>0.1nm</a:t>
            </a:r>
            <a:r>
              <a:rPr lang="zh-CN" altLang="en-US" sz="2000" b="1" dirty="0" smtClean="0">
                <a:solidFill>
                  <a:srgbClr val="FF0000"/>
                </a:solidFill>
              </a:rPr>
              <a:t>，钨灯谱线步进</a:t>
            </a:r>
            <a:r>
              <a:rPr lang="en-US" altLang="zh-CN" sz="2000" b="1" dirty="0" smtClean="0">
                <a:solidFill>
                  <a:srgbClr val="FF0000"/>
                </a:solidFill>
              </a:rPr>
              <a:t>1nm;</a:t>
            </a:r>
            <a:r>
              <a:rPr lang="zh-CN" altLang="en-US" sz="2000" b="1" dirty="0" smtClean="0">
                <a:solidFill>
                  <a:srgbClr val="FF0000"/>
                </a:solidFill>
              </a:rPr>
              <a:t>增益</a:t>
            </a:r>
            <a:r>
              <a:rPr lang="en-US" altLang="zh-CN" sz="2000" b="1" dirty="0" smtClean="0">
                <a:solidFill>
                  <a:srgbClr val="FF0000"/>
                </a:solidFill>
              </a:rPr>
              <a:t>3</a:t>
            </a:r>
            <a:r>
              <a:rPr lang="zh-CN" altLang="en-US" sz="2000" b="1" dirty="0" smtClean="0">
                <a:solidFill>
                  <a:srgbClr val="FF0000"/>
                </a:solidFill>
              </a:rPr>
              <a:t>；</a:t>
            </a:r>
            <a:endParaRPr lang="en-US" altLang="zh-CN" sz="2000" b="1" dirty="0" smtClean="0">
              <a:solidFill>
                <a:srgbClr val="FF0000"/>
              </a:solidFill>
            </a:endParaRPr>
          </a:p>
          <a:p>
            <a:r>
              <a:rPr lang="en-US" altLang="zh-CN" sz="2000" b="1" dirty="0" smtClean="0">
                <a:solidFill>
                  <a:srgbClr val="FF0000"/>
                </a:solidFill>
              </a:rPr>
              <a:t>           2</a:t>
            </a:r>
            <a:r>
              <a:rPr lang="zh-CN" altLang="en-US" sz="2000" b="1" dirty="0" smtClean="0">
                <a:solidFill>
                  <a:srgbClr val="FF0000"/>
                </a:solidFill>
              </a:rPr>
              <a:t>、关机前要“复位”；</a:t>
            </a:r>
          </a:p>
          <a:p>
            <a:r>
              <a:rPr lang="zh-CN" altLang="en-US" sz="2000" b="1" dirty="0" smtClean="0">
                <a:solidFill>
                  <a:srgbClr val="FF0000"/>
                </a:solidFill>
              </a:rPr>
              <a:t>           </a:t>
            </a:r>
            <a:r>
              <a:rPr lang="en-US" altLang="zh-CN" sz="2000" b="1" dirty="0" smtClean="0">
                <a:solidFill>
                  <a:srgbClr val="FF0000"/>
                </a:solidFill>
              </a:rPr>
              <a:t>3</a:t>
            </a:r>
            <a:r>
              <a:rPr lang="zh-CN" altLang="en-US" sz="2000" b="1" dirty="0" smtClean="0">
                <a:solidFill>
                  <a:srgbClr val="FF0000"/>
                </a:solidFill>
              </a:rPr>
              <a:t>、关电源前负高压要调至最小。</a:t>
            </a:r>
          </a:p>
          <a:p>
            <a:r>
              <a:rPr lang="zh-CN" altLang="en-US" sz="2000" b="1" dirty="0" smtClean="0">
                <a:solidFill>
                  <a:srgbClr val="FF0000"/>
                </a:solidFill>
              </a:rPr>
              <a:t>           </a:t>
            </a:r>
            <a:r>
              <a:rPr lang="en-US" altLang="zh-CN" sz="2000" b="1" dirty="0" smtClean="0">
                <a:solidFill>
                  <a:srgbClr val="FF0000"/>
                </a:solidFill>
              </a:rPr>
              <a:t>4</a:t>
            </a:r>
            <a:r>
              <a:rPr lang="zh-CN" altLang="en-US" sz="2000" b="1" dirty="0" smtClean="0">
                <a:solidFill>
                  <a:srgbClr val="FF0000"/>
                </a:solidFill>
              </a:rPr>
              <a:t>、数据与作图在</a:t>
            </a:r>
            <a:r>
              <a:rPr lang="en-US" altLang="zh-CN" sz="2000" b="1" dirty="0" smtClean="0">
                <a:solidFill>
                  <a:srgbClr val="FF0000"/>
                </a:solidFill>
              </a:rPr>
              <a:t>EXCEL</a:t>
            </a:r>
            <a:r>
              <a:rPr lang="zh-CN" altLang="zh-CN" sz="2000" b="1" dirty="0" smtClean="0">
                <a:solidFill>
                  <a:srgbClr val="FF0000"/>
                </a:solidFill>
              </a:rPr>
              <a:t>里处理。</a:t>
            </a:r>
          </a:p>
        </p:txBody>
      </p:sp>
      <p:graphicFrame>
        <p:nvGraphicFramePr>
          <p:cNvPr id="4" name="表格 3"/>
          <p:cNvGraphicFramePr>
            <a:graphicFrameLocks noGrp="1"/>
          </p:cNvGraphicFramePr>
          <p:nvPr/>
        </p:nvGraphicFramePr>
        <p:xfrm>
          <a:off x="7943850" y="16510"/>
          <a:ext cx="1200785" cy="2413635"/>
        </p:xfrm>
        <a:graphic>
          <a:graphicData uri="http://schemas.openxmlformats.org/drawingml/2006/table">
            <a:tbl>
              <a:tblPr firstRow="1" bandRow="1">
                <a:tableStyleId>{5C22544A-7EE6-4342-B048-85BDC9FD1C3A}</a:tableStyleId>
              </a:tblPr>
              <a:tblGrid>
                <a:gridCol w="1200785"/>
              </a:tblGrid>
              <a:tr h="365760">
                <a:tc>
                  <a:txBody>
                    <a:bodyPr/>
                    <a:lstStyle/>
                    <a:p>
                      <a:r>
                        <a:rPr lang="zh-CN" altLang="en-US" dirty="0" smtClean="0"/>
                        <a:t>汞谱线</a:t>
                      </a:r>
                      <a:endParaRPr lang="zh-CN" altLang="en-US" dirty="0"/>
                    </a:p>
                  </a:txBody>
                  <a:tcPr/>
                </a:tc>
              </a:tr>
              <a:tr h="409575">
                <a:tc>
                  <a:txBody>
                    <a:bodyPr/>
                    <a:lstStyle/>
                    <a:p>
                      <a:r>
                        <a:rPr lang="en-US" altLang="zh-CN" sz="1400" dirty="0" smtClean="0"/>
                        <a:t>404.7nm</a:t>
                      </a:r>
                    </a:p>
                  </a:txBody>
                  <a:tcPr/>
                </a:tc>
              </a:tr>
              <a:tr h="409575">
                <a:tc>
                  <a:txBody>
                    <a:bodyPr/>
                    <a:lstStyle/>
                    <a:p>
                      <a:r>
                        <a:rPr lang="en-US" altLang="zh-CN" sz="1400" dirty="0" smtClean="0"/>
                        <a:t>435.8nm</a:t>
                      </a:r>
                    </a:p>
                  </a:txBody>
                  <a:tcPr/>
                </a:tc>
              </a:tr>
              <a:tr h="409575">
                <a:tc>
                  <a:txBody>
                    <a:bodyPr/>
                    <a:lstStyle/>
                    <a:p>
                      <a:r>
                        <a:rPr lang="en-US" altLang="zh-CN" sz="1400" dirty="0" smtClean="0"/>
                        <a:t>546.1nm</a:t>
                      </a:r>
                    </a:p>
                  </a:txBody>
                  <a:tcPr/>
                </a:tc>
              </a:tr>
              <a:tr h="409575">
                <a:tc>
                  <a:txBody>
                    <a:bodyPr/>
                    <a:lstStyle/>
                    <a:p>
                      <a:r>
                        <a:rPr lang="en-US" altLang="zh-CN" sz="1400" dirty="0" smtClean="0"/>
                        <a:t>577.0nm</a:t>
                      </a:r>
                    </a:p>
                  </a:txBody>
                  <a:tcPr/>
                </a:tc>
              </a:tr>
              <a:tr h="409575">
                <a:tc>
                  <a:txBody>
                    <a:bodyPr/>
                    <a:lstStyle/>
                    <a:p>
                      <a:r>
                        <a:rPr lang="en-US" altLang="zh-CN" sz="1400" dirty="0" smtClean="0"/>
                        <a:t>579.0nm</a:t>
                      </a:r>
                    </a:p>
                  </a:txBody>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25115" y="5715"/>
            <a:ext cx="3493770" cy="768350"/>
          </a:xfrm>
          <a:prstGeom prst="rect">
            <a:avLst/>
          </a:prstGeom>
          <a:effectLst>
            <a:glow rad="101600">
              <a:schemeClr val="accent2">
                <a:satMod val="175000"/>
                <a:alpha val="40000"/>
              </a:schemeClr>
            </a:glow>
            <a:outerShdw blurRad="50800" dist="38100" dir="5400000" algn="t" rotWithShape="0">
              <a:prstClr val="black">
                <a:alpha val="40000"/>
              </a:prstClr>
            </a:outerShdw>
          </a:effectLst>
          <a:scene3d>
            <a:camera prst="orthographicFront"/>
            <a:lightRig rig="threePt" dir="t"/>
          </a:scene3d>
          <a:sp3d>
            <a:bevelT/>
          </a:sp3d>
        </p:spPr>
        <p:txBody>
          <a:bodyPr wrap="square">
            <a:spAutoFit/>
          </a:bodyPr>
          <a:lstStyle/>
          <a:p>
            <a:pPr indent="266700">
              <a:defRPr/>
            </a:pPr>
            <a:r>
              <a:rPr lang="zh-CN" altLang="en-US" sz="4400" b="1" dirty="0">
                <a:solidFill>
                  <a:prstClr val="black"/>
                </a:solidFill>
                <a:latin typeface="华文中宋" panose="02010600040101010101" pitchFamily="2" charset="-122"/>
                <a:ea typeface="华文中宋" panose="02010600040101010101" pitchFamily="2" charset="-122"/>
                <a:cs typeface="Times New Roman" panose="02020603050405020304" pitchFamily="18" charset="0"/>
              </a:rPr>
              <a:t>实验背景</a:t>
            </a:r>
            <a:endParaRPr lang="zh-CN" altLang="en-US" sz="4400" dirty="0">
              <a:solidFill>
                <a:prstClr val="black"/>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13" name="文本框 2"/>
          <p:cNvSpPr txBox="1"/>
          <p:nvPr/>
        </p:nvSpPr>
        <p:spPr>
          <a:xfrm>
            <a:off x="254000" y="727627"/>
            <a:ext cx="8748395" cy="5109091"/>
          </a:xfrm>
          <a:prstGeom prst="rect">
            <a:avLst/>
          </a:prstGeom>
          <a:noFill/>
        </p:spPr>
        <p:txBody>
          <a:bodyPr wrap="square" rtlCol="0">
            <a:spAutoFit/>
          </a:bodyPr>
          <a:lstStyle/>
          <a:p>
            <a:pPr algn="l"/>
            <a:r>
              <a:rPr lang="en-US" altLang="zh-CN" dirty="0" smtClean="0"/>
              <a:t>           </a:t>
            </a:r>
            <a:r>
              <a:rPr lang="zh-CN" altLang="en-US" sz="2800" b="1" dirty="0">
                <a:solidFill>
                  <a:srgbClr val="002060"/>
                </a:solidFill>
                <a:latin typeface="华文中宋" panose="02010600040101010101" pitchFamily="2" charset="-122"/>
                <a:ea typeface="华文中宋" panose="02010600040101010101" pitchFamily="2" charset="-122"/>
                <a:sym typeface="+mn-ea"/>
              </a:rPr>
              <a:t>1666年，牛顿通过三棱镜，发现太阳光经三棱镜折射后，呈现彩色光，称为光的色散</a:t>
            </a:r>
            <a:r>
              <a:rPr lang="zh-CN" altLang="en-US" sz="2800" b="1" dirty="0" smtClean="0">
                <a:solidFill>
                  <a:srgbClr val="002060"/>
                </a:solidFill>
                <a:latin typeface="华文中宋" panose="02010600040101010101" pitchFamily="2" charset="-122"/>
                <a:ea typeface="华文中宋" panose="02010600040101010101" pitchFamily="2" charset="-122"/>
                <a:sym typeface="+mn-ea"/>
              </a:rPr>
              <a:t>。</a:t>
            </a:r>
            <a:endParaRPr lang="en-US" altLang="zh-CN" sz="2800" b="1" dirty="0" smtClean="0">
              <a:solidFill>
                <a:srgbClr val="002060"/>
              </a:solidFill>
              <a:latin typeface="华文中宋" panose="02010600040101010101" pitchFamily="2" charset="-122"/>
              <a:ea typeface="华文中宋" panose="02010600040101010101" pitchFamily="2" charset="-122"/>
              <a:sym typeface="+mn-ea"/>
            </a:endParaRPr>
          </a:p>
          <a:p>
            <a:r>
              <a:rPr lang="zh-CN" altLang="en-US" sz="2800" b="1" dirty="0" smtClean="0">
                <a:solidFill>
                  <a:srgbClr val="002060"/>
                </a:solidFill>
                <a:latin typeface="华文中宋" panose="02010600040101010101" pitchFamily="2" charset="-122"/>
                <a:ea typeface="华文中宋" panose="02010600040101010101" pitchFamily="2" charset="-122"/>
                <a:sym typeface="+mn-ea"/>
              </a:rPr>
              <a:t>      18</a:t>
            </a:r>
            <a:r>
              <a:rPr lang="en-US" altLang="zh-CN" sz="2800" b="1" dirty="0" smtClean="0">
                <a:solidFill>
                  <a:srgbClr val="002060"/>
                </a:solidFill>
                <a:latin typeface="华文中宋" panose="02010600040101010101" pitchFamily="2" charset="-122"/>
                <a:ea typeface="华文中宋" panose="02010600040101010101" pitchFamily="2" charset="-122"/>
                <a:sym typeface="+mn-ea"/>
              </a:rPr>
              <a:t>14</a:t>
            </a:r>
            <a:r>
              <a:rPr lang="zh-CN" altLang="en-US" sz="2800" b="1" dirty="0" smtClean="0">
                <a:solidFill>
                  <a:srgbClr val="002060"/>
                </a:solidFill>
                <a:latin typeface="华文中宋" panose="02010600040101010101" pitchFamily="2" charset="-122"/>
                <a:ea typeface="华文中宋" panose="02010600040101010101" pitchFamily="2" charset="-122"/>
                <a:sym typeface="+mn-ea"/>
              </a:rPr>
              <a:t>年，夫琅和费采用狭缝在研究玻璃对各种颜色光发折射率时偶然发现了灯光光谱中的橙色双线，在</a:t>
            </a:r>
            <a:r>
              <a:rPr lang="en-US" altLang="zh-CN" sz="2800" b="1" dirty="0" smtClean="0">
                <a:solidFill>
                  <a:srgbClr val="002060"/>
                </a:solidFill>
                <a:latin typeface="华文中宋" panose="02010600040101010101" pitchFamily="2" charset="-122"/>
                <a:ea typeface="华文中宋" panose="02010600040101010101" pitchFamily="2" charset="-122"/>
                <a:sym typeface="+mn-ea"/>
              </a:rPr>
              <a:t>1822</a:t>
            </a:r>
            <a:r>
              <a:rPr lang="zh-CN" altLang="en-US" sz="2800" b="1" dirty="0" smtClean="0">
                <a:solidFill>
                  <a:srgbClr val="002060"/>
                </a:solidFill>
                <a:latin typeface="华文中宋" panose="02010600040101010101" pitchFamily="2" charset="-122"/>
                <a:ea typeface="华文中宋" panose="02010600040101010101" pitchFamily="2" charset="-122"/>
                <a:sym typeface="+mn-ea"/>
              </a:rPr>
              <a:t>年用钻石刻刀在玻璃上刻划细线的方法制成了衍射光栅。</a:t>
            </a:r>
            <a:endParaRPr lang="en-US" altLang="zh-CN" sz="2800" b="1" dirty="0" smtClean="0">
              <a:solidFill>
                <a:srgbClr val="002060"/>
              </a:solidFill>
              <a:latin typeface="华文中宋" panose="02010600040101010101" pitchFamily="2" charset="-122"/>
              <a:ea typeface="华文中宋" panose="02010600040101010101" pitchFamily="2" charset="-122"/>
              <a:sym typeface="+mn-ea"/>
            </a:endParaRPr>
          </a:p>
          <a:p>
            <a:r>
              <a:rPr lang="zh-CN" altLang="en-US" sz="2800" b="1" dirty="0" smtClean="0">
                <a:solidFill>
                  <a:srgbClr val="002060"/>
                </a:solidFill>
                <a:latin typeface="华文中宋" panose="02010600040101010101" pitchFamily="2" charset="-122"/>
                <a:ea typeface="华文中宋" panose="02010600040101010101" pitchFamily="2" charset="-122"/>
                <a:sym typeface="+mn-ea"/>
              </a:rPr>
              <a:t>      本生与基尔霍夫在19世纪60年代发展起实用光谱学，他们系统地研究了多种火焰光谱和火花光谱，并指出，每一种元素的光谱都是独特的，并且只需极少里的样品便可得到。1859年，他们研制出了第一台实用的光谱仪。</a:t>
            </a:r>
            <a:endParaRPr lang="en-US" altLang="zh-CN" sz="2800" b="1" dirty="0" smtClean="0">
              <a:solidFill>
                <a:srgbClr val="002060"/>
              </a:solidFill>
              <a:latin typeface="华文中宋" panose="02010600040101010101" pitchFamily="2" charset="-122"/>
              <a:ea typeface="华文中宋" panose="02010600040101010101" pitchFamily="2" charset="-122"/>
              <a:sym typeface="+mn-ea"/>
            </a:endParaRPr>
          </a:p>
          <a:p>
            <a:pPr algn="l"/>
            <a:endParaRPr lang="zh-CN" altLang="en-US" dirty="0"/>
          </a:p>
        </p:txBody>
      </p:sp>
      <p:pic>
        <p:nvPicPr>
          <p:cNvPr id="14" name="图片 13"/>
          <p:cNvPicPr>
            <a:picLocks noChangeAspect="1"/>
          </p:cNvPicPr>
          <p:nvPr/>
        </p:nvPicPr>
        <p:blipFill>
          <a:blip r:embed="rId2" cstate="print"/>
          <a:stretch>
            <a:fillRect/>
          </a:stretch>
        </p:blipFill>
        <p:spPr>
          <a:xfrm>
            <a:off x="2080141" y="5046143"/>
            <a:ext cx="6162675" cy="15811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43438" y="714375"/>
            <a:ext cx="3752850" cy="2733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4375" y="857250"/>
            <a:ext cx="3473450" cy="2500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内容占位符 3"/>
          <p:cNvSpPr>
            <a:spLocks noGrp="1"/>
          </p:cNvSpPr>
          <p:nvPr>
            <p:ph idx="1"/>
          </p:nvPr>
        </p:nvSpPr>
        <p:spPr bwMode="auto">
          <a:xfrm>
            <a:off x="357188" y="3786188"/>
            <a:ext cx="8229600" cy="2246312"/>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indent="266700" eaLnBrk="0" hangingPunct="0">
              <a:spcBef>
                <a:spcPct val="0"/>
              </a:spcBef>
              <a:buFont typeface="Georgia" panose="02040502050405020303" pitchFamily="18" charset="0"/>
              <a:buNone/>
            </a:pPr>
            <a:r>
              <a:rPr lang="zh-CN" altLang="zh-CN" b="1" smtClean="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光栅光谱仪是将成分复杂的光分解为光谱线的科学仪器。作为光谱分析的重要仪器之一，已被广泛应用于颜色测量、化学成份的浓度测量或辐射度学分析、膜厚测量、气体成分分析等领域中。</a:t>
            </a:r>
            <a:endParaRPr lang="zh-CN" altLang="zh-CN" b="1" smtClean="0">
              <a:solidFill>
                <a:srgbClr val="000066"/>
              </a:solidFill>
              <a:latin typeface="华文中宋" panose="02010600040101010101" pitchFamily="2" charset="-122"/>
              <a:ea typeface="华文中宋" panose="02010600040101010101" pitchFamily="2" charset="-122"/>
              <a:cs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785813" y="1785938"/>
            <a:ext cx="8001000" cy="138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indent="266700">
              <a:defRPr>
                <a:solidFill>
                  <a:schemeClr val="tx1"/>
                </a:solidFill>
                <a:latin typeface="Georgia" panose="02040502050405020303" pitchFamily="18" charset="0"/>
                <a:ea typeface="宋体" panose="02010600030101010101" pitchFamily="2" charset="-122"/>
              </a:defRPr>
            </a:lvl1pPr>
            <a:lvl2pPr marL="742950" indent="-285750">
              <a:defRPr>
                <a:solidFill>
                  <a:schemeClr val="tx1"/>
                </a:solidFill>
                <a:latin typeface="Georgia" panose="02040502050405020303" pitchFamily="18" charset="0"/>
                <a:ea typeface="宋体" panose="02010600030101010101" pitchFamily="2" charset="-122"/>
              </a:defRPr>
            </a:lvl2pPr>
            <a:lvl3pPr marL="1143000" indent="-228600">
              <a:defRPr>
                <a:solidFill>
                  <a:schemeClr val="tx1"/>
                </a:solidFill>
                <a:latin typeface="Georgia" panose="02040502050405020303" pitchFamily="18" charset="0"/>
                <a:ea typeface="宋体" panose="02010600030101010101" pitchFamily="2" charset="-122"/>
              </a:defRPr>
            </a:lvl3pPr>
            <a:lvl4pPr marL="1600200" indent="-228600">
              <a:defRPr>
                <a:solidFill>
                  <a:schemeClr val="tx1"/>
                </a:solidFill>
                <a:latin typeface="Georgia" panose="02040502050405020303" pitchFamily="18" charset="0"/>
                <a:ea typeface="宋体" panose="02010600030101010101" pitchFamily="2" charset="-122"/>
              </a:defRPr>
            </a:lvl4pPr>
            <a:lvl5pPr marL="2057400" indent="-228600">
              <a:defRPr>
                <a:solidFill>
                  <a:schemeClr val="tx1"/>
                </a:solidFill>
                <a:latin typeface="Georgia" panose="02040502050405020303" pitchFamily="18" charset="0"/>
                <a:ea typeface="宋体" panose="02010600030101010101" pitchFamily="2" charset="-122"/>
              </a:defRPr>
            </a:lvl5pPr>
            <a:lvl6pPr marL="25146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6pPr>
            <a:lvl7pPr marL="29718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7pPr>
            <a:lvl8pPr marL="34290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8pPr>
            <a:lvl9pPr marL="38862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9pPr>
          </a:lstStyle>
          <a:p>
            <a:pPr eaLnBrk="0" hangingPunct="0"/>
            <a:r>
              <a:rPr lang="en-US" altLang="zh-CN"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en-US"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zh-CN"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光谱学的基础知识</a:t>
            </a:r>
            <a:r>
              <a:rPr lang="zh-CN" altLang="en-US"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a:p>
            <a:pPr eaLnBrk="0" hangingPunct="0"/>
            <a:r>
              <a:rPr lang="en-US" altLang="zh-CN"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2</a:t>
            </a:r>
            <a:r>
              <a:rPr lang="zh-CN" altLang="en-US"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zh-CN"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了解光栅光谱仪的工作原理</a:t>
            </a:r>
            <a:r>
              <a:rPr lang="zh-CN" altLang="en-US"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endParaRPr>
          </a:p>
          <a:p>
            <a:pPr eaLnBrk="0" hangingPunct="0"/>
            <a:r>
              <a:rPr lang="en-US" altLang="zh-CN"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3</a:t>
            </a:r>
            <a:r>
              <a:rPr lang="zh-CN" altLang="en-US"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zh-CN"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掌握利用光栅光谱仪进行光谱测量的技术</a:t>
            </a:r>
            <a:r>
              <a:rPr lang="zh-CN" altLang="en-US" sz="2800" b="1">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zh-CN" sz="2800" b="1">
              <a:solidFill>
                <a:srgbClr val="000066"/>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5" name="矩形 4"/>
          <p:cNvSpPr/>
          <p:nvPr/>
        </p:nvSpPr>
        <p:spPr>
          <a:xfrm>
            <a:off x="2714612" y="0"/>
            <a:ext cx="3929089" cy="769441"/>
          </a:xfrm>
          <a:prstGeom prst="rect">
            <a:avLst/>
          </a:prstGeom>
          <a:effectLst>
            <a:glow rad="101600">
              <a:schemeClr val="accent2">
                <a:satMod val="175000"/>
                <a:alpha val="40000"/>
              </a:schemeClr>
            </a:glow>
            <a:outerShdw blurRad="50800" dist="38100" dir="5400000" algn="t" rotWithShape="0">
              <a:prstClr val="black">
                <a:alpha val="40000"/>
              </a:prstClr>
            </a:outerShdw>
          </a:effectLst>
          <a:scene3d>
            <a:camera prst="orthographicFront"/>
            <a:lightRig rig="threePt" dir="t"/>
          </a:scene3d>
          <a:sp3d>
            <a:bevelT/>
          </a:sp3d>
        </p:spPr>
        <p:txBody>
          <a:bodyPr>
            <a:spAutoFit/>
          </a:bodyPr>
          <a:lstStyle/>
          <a:p>
            <a:pPr indent="266700">
              <a:defRPr/>
            </a:pPr>
            <a:r>
              <a:rPr lang="zh-CN" altLang="en-US" sz="4400" b="1" dirty="0">
                <a:solidFill>
                  <a:prstClr val="black"/>
                </a:solidFill>
                <a:latin typeface="宋体" panose="02010600030101010101" pitchFamily="2" charset="-122"/>
                <a:cs typeface="Times New Roman" panose="02020603050405020304" pitchFamily="18" charset="0"/>
              </a:rPr>
              <a:t>实验目的</a:t>
            </a:r>
            <a:endParaRPr lang="zh-CN" altLang="en-US" sz="4400" dirty="0">
              <a:solidFill>
                <a:prstClr val="black"/>
              </a:solidFill>
              <a:cs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1500" y="1673860"/>
            <a:ext cx="2727960" cy="2658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矩形 6"/>
          <p:cNvSpPr/>
          <p:nvPr/>
        </p:nvSpPr>
        <p:spPr>
          <a:xfrm>
            <a:off x="448310" y="43498"/>
            <a:ext cx="1211263" cy="708025"/>
          </a:xfrm>
          <a:prstGeom prst="rect">
            <a:avLst/>
          </a:prstGeom>
        </p:spPr>
        <p:txBody>
          <a:bodyPr wrap="none">
            <a:spAutoFit/>
          </a:bodyPr>
          <a:lstStyle/>
          <a:p>
            <a:pPr fontAlgn="auto">
              <a:spcBef>
                <a:spcPts val="0"/>
              </a:spcBef>
              <a:spcAft>
                <a:spcPts val="0"/>
              </a:spcAft>
              <a:defRPr/>
            </a:pPr>
            <a:r>
              <a:rPr lang="zh-CN" sz="4000" b="1" dirty="0">
                <a:solidFill>
                  <a:schemeClr val="tx1">
                    <a:lumMod val="95000"/>
                    <a:lumOff val="5000"/>
                  </a:schemeClr>
                </a:solidFill>
                <a:latin typeface="华文中宋" panose="02010600040101010101" pitchFamily="2" charset="-122"/>
                <a:ea typeface="华文中宋" panose="02010600040101010101" pitchFamily="2" charset="-122"/>
                <a:cs typeface="Times New Roman" panose="02020603050405020304" pitchFamily="18" charset="0"/>
              </a:rPr>
              <a:t>光谱</a:t>
            </a:r>
            <a:endParaRPr lang="zh-CN" altLang="en-US" sz="4000" dirty="0">
              <a:solidFill>
                <a:schemeClr val="tx1">
                  <a:lumMod val="95000"/>
                  <a:lumOff val="5000"/>
                </a:schemeClr>
              </a:solidFill>
              <a:latin typeface="华文中宋" panose="02010600040101010101" pitchFamily="2" charset="-122"/>
              <a:ea typeface="华文中宋" panose="02010600040101010101" pitchFamily="2" charset="-122"/>
            </a:endParaRPr>
          </a:p>
        </p:txBody>
      </p:sp>
      <p:pic>
        <p:nvPicPr>
          <p:cNvPr id="1032"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690110" y="1610995"/>
            <a:ext cx="3481070" cy="2989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26" name="Object 6"/>
          <p:cNvGraphicFramePr>
            <a:graphicFrameLocks noChangeAspect="1"/>
          </p:cNvGraphicFramePr>
          <p:nvPr/>
        </p:nvGraphicFramePr>
        <p:xfrm>
          <a:off x="231140" y="3817938"/>
          <a:ext cx="1428750" cy="514350"/>
        </p:xfrm>
        <a:graphic>
          <a:graphicData uri="http://schemas.openxmlformats.org/presentationml/2006/ole">
            <p:oleObj spid="_x0000_s1040" name="Equation" r:id="rId6" imgW="558558" imgH="203112" progId="">
              <p:embed/>
            </p:oleObj>
          </a:graphicData>
        </a:graphic>
      </p:graphicFrame>
      <p:pic>
        <p:nvPicPr>
          <p:cNvPr id="1033" name="Picture 9" descr="https://timgsa.baidu.com/timg?image&amp;quality=80&amp;size=b9999_10000&amp;sec=1512333877800&amp;di=302b5aeb73221888b32729a377aa06f4&amp;imgtype=0&amp;src=http%3A%2F%2Fimgsrc.baidu.com%2Fbaike%2Fabpic%2Fitem%2Ffab3ac11da72b763ca80c4db.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48590" y="4577715"/>
            <a:ext cx="4429760" cy="2123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4" name="Picture 4"/>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501198" y="4643438"/>
            <a:ext cx="3857625"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文本框 4"/>
          <p:cNvSpPr txBox="1"/>
          <p:nvPr/>
        </p:nvSpPr>
        <p:spPr>
          <a:xfrm>
            <a:off x="448310" y="688975"/>
            <a:ext cx="8236585" cy="922020"/>
          </a:xfrm>
          <a:prstGeom prst="rect">
            <a:avLst/>
          </a:prstGeom>
          <a:noFill/>
        </p:spPr>
        <p:txBody>
          <a:bodyPr wrap="square" rtlCol="0" anchor="t">
            <a:spAutoFit/>
          </a:bodyPr>
          <a:lstStyle/>
          <a:p>
            <a:r>
              <a:rPr lang="en-US" altLang="zh-CN" b="1">
                <a:solidFill>
                  <a:srgbClr val="0070C0"/>
                </a:solidFill>
              </a:rPr>
              <a:t>       </a:t>
            </a:r>
            <a:r>
              <a:rPr lang="zh-CN" altLang="en-US" b="1">
                <a:solidFill>
                  <a:srgbClr val="0070C0"/>
                </a:solidFill>
              </a:rPr>
              <a:t>不同物质具有不同的发射光谱和吸收光谱，光谱分析法就是采用特征光谱来研究物质的结构或者测定化学主要组成成分的一种方法，是以分子和原子的光谱学为基础建立起的分析方法。</a:t>
            </a:r>
          </a:p>
        </p:txBody>
      </p:sp>
      <p:sp>
        <p:nvSpPr>
          <p:cNvPr id="6" name="文本框 5"/>
          <p:cNvSpPr txBox="1"/>
          <p:nvPr/>
        </p:nvSpPr>
        <p:spPr>
          <a:xfrm>
            <a:off x="1825625" y="43815"/>
            <a:ext cx="7203440" cy="645160"/>
          </a:xfrm>
          <a:prstGeom prst="rect">
            <a:avLst/>
          </a:prstGeom>
          <a:noFill/>
        </p:spPr>
        <p:txBody>
          <a:bodyPr wrap="square" rtlCol="0" anchor="t">
            <a:spAutoFit/>
          </a:bodyPr>
          <a:lstStyle/>
          <a:p>
            <a:r>
              <a:rPr lang="zh-CN" altLang="en-US" b="1">
                <a:solidFill>
                  <a:srgbClr val="FFFF00"/>
                </a:solidFill>
              </a:rPr>
              <a:t>光谱是由原子内部的电子受激发后由高能级向低能级跃迁产生的。各种物质的原子内部电子的运动情况不同，所以它们发射的光波也不同。</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4282" y="22225"/>
            <a:ext cx="3929089" cy="769441"/>
          </a:xfrm>
          <a:prstGeom prst="rect">
            <a:avLst/>
          </a:prstGeom>
          <a:effectLst>
            <a:glow rad="101600">
              <a:schemeClr val="accent2">
                <a:satMod val="175000"/>
                <a:alpha val="40000"/>
              </a:schemeClr>
            </a:glow>
            <a:outerShdw blurRad="50800" dist="38100" dir="5400000" algn="t" rotWithShape="0">
              <a:prstClr val="black">
                <a:alpha val="40000"/>
              </a:prstClr>
            </a:outerShdw>
          </a:effectLst>
          <a:scene3d>
            <a:camera prst="orthographicFront"/>
            <a:lightRig rig="threePt" dir="t"/>
          </a:scene3d>
          <a:sp3d>
            <a:bevelT/>
          </a:sp3d>
        </p:spPr>
        <p:txBody>
          <a:bodyPr>
            <a:spAutoFit/>
          </a:bodyPr>
          <a:lstStyle/>
          <a:p>
            <a:pPr indent="266700">
              <a:defRPr/>
            </a:pPr>
            <a:r>
              <a:rPr lang="zh-CN" altLang="en-US" sz="4400" b="1" dirty="0">
                <a:solidFill>
                  <a:prstClr val="black"/>
                </a:solidFill>
                <a:latin typeface="华文中宋" panose="02010600040101010101" pitchFamily="2" charset="-122"/>
                <a:ea typeface="华文中宋" panose="02010600040101010101" pitchFamily="2" charset="-122"/>
                <a:cs typeface="Times New Roman" panose="02020603050405020304" pitchFamily="18" charset="0"/>
              </a:rPr>
              <a:t>实验原理</a:t>
            </a:r>
            <a:endParaRPr lang="zh-CN" altLang="en-US" sz="4400" dirty="0">
              <a:solidFill>
                <a:prstClr val="black"/>
              </a:solidFill>
              <a:latin typeface="华文中宋" panose="02010600040101010101" pitchFamily="2" charset="-122"/>
              <a:ea typeface="华文中宋" panose="02010600040101010101" pitchFamily="2" charset="-122"/>
              <a:cs typeface="宋体" panose="02010600030101010101" pitchFamily="2" charset="-122"/>
            </a:endParaRPr>
          </a:p>
        </p:txBody>
      </p:sp>
      <p:sp>
        <p:nvSpPr>
          <p:cNvPr id="8" name="矩形 7"/>
          <p:cNvSpPr/>
          <p:nvPr/>
        </p:nvSpPr>
        <p:spPr>
          <a:xfrm>
            <a:off x="329565" y="1643698"/>
            <a:ext cx="2492375" cy="646112"/>
          </a:xfrm>
          <a:prstGeom prst="rect">
            <a:avLst/>
          </a:prstGeom>
        </p:spPr>
        <p:txBody>
          <a:bodyPr wrap="none">
            <a:spAutoFit/>
          </a:bodyPr>
          <a:lstStyle/>
          <a:p>
            <a:pPr fontAlgn="auto">
              <a:spcBef>
                <a:spcPts val="0"/>
              </a:spcBef>
              <a:spcAft>
                <a:spcPts val="0"/>
              </a:spcAft>
              <a:defRPr/>
            </a:pPr>
            <a:r>
              <a:rPr lang="zh-CN" altLang="en-US" sz="3600" b="1" dirty="0">
                <a:solidFill>
                  <a:srgbClr val="0070C0"/>
                </a:solidFill>
                <a:latin typeface="华文中宋" panose="02010600040101010101" pitchFamily="2" charset="-122"/>
                <a:ea typeface="华文中宋" panose="02010600040101010101" pitchFamily="2" charset="-122"/>
              </a:rPr>
              <a:t>色散</a:t>
            </a:r>
            <a:r>
              <a:rPr lang="en-US" altLang="zh-CN" sz="3600" b="1" dirty="0">
                <a:solidFill>
                  <a:srgbClr val="0070C0"/>
                </a:solidFill>
                <a:latin typeface="华文中宋" panose="02010600040101010101" pitchFamily="2" charset="-122"/>
                <a:ea typeface="华文中宋" panose="02010600040101010101" pitchFamily="2" charset="-122"/>
              </a:rPr>
              <a:t>—</a:t>
            </a:r>
            <a:r>
              <a:rPr lang="zh-CN" altLang="en-US" sz="3600" b="1" dirty="0">
                <a:solidFill>
                  <a:srgbClr val="0070C0"/>
                </a:solidFill>
                <a:latin typeface="华文中宋" panose="02010600040101010101" pitchFamily="2" charset="-122"/>
                <a:ea typeface="华文中宋" panose="02010600040101010101" pitchFamily="2" charset="-122"/>
              </a:rPr>
              <a:t>光栅</a:t>
            </a:r>
          </a:p>
        </p:txBody>
      </p:sp>
      <p:pic>
        <p:nvPicPr>
          <p:cNvPr id="2057" name="Picture 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2289493"/>
            <a:ext cx="4267200"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050" name="Object 4"/>
          <p:cNvGraphicFramePr>
            <a:graphicFrameLocks noChangeAspect="1"/>
          </p:cNvGraphicFramePr>
          <p:nvPr/>
        </p:nvGraphicFramePr>
        <p:xfrm>
          <a:off x="789623" y="5449253"/>
          <a:ext cx="1571625" cy="360362"/>
        </p:xfrm>
        <a:graphic>
          <a:graphicData uri="http://schemas.openxmlformats.org/presentationml/2006/ole">
            <p:oleObj spid="_x0000_s19459" name="Equation" r:id="rId4" imgW="18592800" imgH="4267200" progId="">
              <p:embed/>
            </p:oleObj>
          </a:graphicData>
        </a:graphic>
      </p:graphicFrame>
      <p:graphicFrame>
        <p:nvGraphicFramePr>
          <p:cNvPr id="2051" name="Object 4"/>
          <p:cNvGraphicFramePr>
            <a:graphicFrameLocks noChangeAspect="1"/>
          </p:cNvGraphicFramePr>
          <p:nvPr/>
        </p:nvGraphicFramePr>
        <p:xfrm>
          <a:off x="2485390" y="5449253"/>
          <a:ext cx="1852613" cy="412750"/>
        </p:xfrm>
        <a:graphic>
          <a:graphicData uri="http://schemas.openxmlformats.org/presentationml/2006/ole">
            <p:oleObj spid="_x0000_s19458" name="Equation" r:id="rId5" imgW="914400" imgH="203200" progId="">
              <p:embed/>
            </p:oleObj>
          </a:graphicData>
        </a:graphic>
      </p:graphicFrame>
      <p:sp>
        <p:nvSpPr>
          <p:cNvPr id="2058" name="TextBox 13"/>
          <p:cNvSpPr txBox="1">
            <a:spLocks noChangeArrowheads="1"/>
          </p:cNvSpPr>
          <p:nvPr/>
        </p:nvSpPr>
        <p:spPr bwMode="auto">
          <a:xfrm>
            <a:off x="153353" y="5809615"/>
            <a:ext cx="7786687"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eorgia" panose="02040502050405020303" pitchFamily="18" charset="0"/>
                <a:ea typeface="宋体" panose="02010600030101010101" pitchFamily="2" charset="-122"/>
              </a:defRPr>
            </a:lvl1pPr>
            <a:lvl2pPr marL="742950" indent="-285750">
              <a:defRPr>
                <a:solidFill>
                  <a:schemeClr val="tx1"/>
                </a:solidFill>
                <a:latin typeface="Georgia" panose="02040502050405020303" pitchFamily="18" charset="0"/>
                <a:ea typeface="宋体" panose="02010600030101010101" pitchFamily="2" charset="-122"/>
              </a:defRPr>
            </a:lvl2pPr>
            <a:lvl3pPr marL="1143000" indent="-228600">
              <a:defRPr>
                <a:solidFill>
                  <a:schemeClr val="tx1"/>
                </a:solidFill>
                <a:latin typeface="Georgia" panose="02040502050405020303" pitchFamily="18" charset="0"/>
                <a:ea typeface="宋体" panose="02010600030101010101" pitchFamily="2" charset="-122"/>
              </a:defRPr>
            </a:lvl3pPr>
            <a:lvl4pPr marL="1600200" indent="-228600">
              <a:defRPr>
                <a:solidFill>
                  <a:schemeClr val="tx1"/>
                </a:solidFill>
                <a:latin typeface="Georgia" panose="02040502050405020303" pitchFamily="18" charset="0"/>
                <a:ea typeface="宋体" panose="02010600030101010101" pitchFamily="2" charset="-122"/>
              </a:defRPr>
            </a:lvl4pPr>
            <a:lvl5pPr marL="2057400" indent="-228600">
              <a:defRPr>
                <a:solidFill>
                  <a:schemeClr val="tx1"/>
                </a:solidFill>
                <a:latin typeface="Georgia" panose="02040502050405020303" pitchFamily="18" charset="0"/>
                <a:ea typeface="宋体" panose="02010600030101010101" pitchFamily="2" charset="-122"/>
              </a:defRPr>
            </a:lvl5pPr>
            <a:lvl6pPr marL="25146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6pPr>
            <a:lvl7pPr marL="29718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7pPr>
            <a:lvl8pPr marL="34290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8pPr>
            <a:lvl9pPr marL="38862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9pPr>
          </a:lstStyle>
          <a:p>
            <a:r>
              <a:rPr lang="en-US" altLang="zh-CN" sz="2800" b="1" i="1">
                <a:solidFill>
                  <a:srgbClr val="0070C0"/>
                </a:solidFill>
                <a:latin typeface="华文中宋" panose="02010600040101010101" pitchFamily="2" charset="-122"/>
                <a:ea typeface="华文中宋" panose="02010600040101010101" pitchFamily="2" charset="-122"/>
                <a:cs typeface="Times New Roman" panose="02020603050405020304" pitchFamily="18" charset="0"/>
              </a:rPr>
              <a:t>k</a:t>
            </a:r>
            <a:r>
              <a:rPr lang="zh-CN" altLang="en-US" sz="2800" b="1">
                <a:solidFill>
                  <a:srgbClr val="0070C0"/>
                </a:solidFill>
                <a:latin typeface="华文中宋" panose="02010600040101010101" pitchFamily="2" charset="-122"/>
                <a:ea typeface="华文中宋" panose="02010600040101010101" pitchFamily="2" charset="-122"/>
                <a:cs typeface="Times New Roman" panose="02020603050405020304" pitchFamily="18" charset="0"/>
              </a:rPr>
              <a:t>相同时</a:t>
            </a:r>
            <a:r>
              <a:rPr lang="zh-CN" altLang="en-US" sz="2800" b="1">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波长</a:t>
            </a:r>
            <a:r>
              <a:rPr lang="zh-CN" altLang="en-US" sz="2800" b="1">
                <a:solidFill>
                  <a:srgbClr val="0070C0"/>
                </a:solidFill>
                <a:latin typeface="华文中宋" panose="02010600040101010101" pitchFamily="2" charset="-122"/>
                <a:ea typeface="华文中宋" panose="02010600040101010101" pitchFamily="2" charset="-122"/>
                <a:cs typeface="Times New Roman" panose="02020603050405020304" pitchFamily="18" charset="0"/>
              </a:rPr>
              <a:t>不同</a:t>
            </a:r>
            <a:r>
              <a:rPr lang="zh-CN" altLang="en-US" sz="2800" b="1">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衍射角</a:t>
            </a:r>
            <a:r>
              <a:rPr lang="zh-CN" altLang="en-US" sz="2800" b="1">
                <a:solidFill>
                  <a:srgbClr val="0070C0"/>
                </a:solidFill>
                <a:latin typeface="华文中宋" panose="02010600040101010101" pitchFamily="2" charset="-122"/>
                <a:ea typeface="华文中宋" panose="02010600040101010101" pitchFamily="2" charset="-122"/>
                <a:cs typeface="Times New Roman" panose="02020603050405020304" pitchFamily="18" charset="0"/>
              </a:rPr>
              <a:t>就不同，产生色散</a:t>
            </a:r>
          </a:p>
        </p:txBody>
      </p:sp>
      <p:pic>
        <p:nvPicPr>
          <p:cNvPr id="2059" name="Picture 7"/>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719320" y="2424430"/>
            <a:ext cx="3690620" cy="3385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p:cNvSpPr txBox="1"/>
          <p:nvPr/>
        </p:nvSpPr>
        <p:spPr>
          <a:xfrm>
            <a:off x="329565" y="906780"/>
            <a:ext cx="4569460" cy="645160"/>
          </a:xfrm>
          <a:prstGeom prst="rect">
            <a:avLst/>
          </a:prstGeom>
          <a:noFill/>
        </p:spPr>
        <p:txBody>
          <a:bodyPr wrap="square" rtlCol="0" anchor="t">
            <a:spAutoFit/>
          </a:bodyPr>
          <a:lstStyle/>
          <a:p>
            <a:r>
              <a:rPr lang="zh-CN" altLang="en-US" sz="3600">
                <a:sym typeface="+mn-ea"/>
              </a:rPr>
              <a:t>为什么可以产生色散？</a:t>
            </a:r>
          </a:p>
        </p:txBody>
      </p:sp>
      <p:sp>
        <p:nvSpPr>
          <p:cNvPr id="4" name="文本框 3"/>
          <p:cNvSpPr txBox="1"/>
          <p:nvPr/>
        </p:nvSpPr>
        <p:spPr>
          <a:xfrm>
            <a:off x="153670" y="2289810"/>
            <a:ext cx="1325880" cy="368300"/>
          </a:xfrm>
          <a:prstGeom prst="rect">
            <a:avLst/>
          </a:prstGeom>
          <a:noFill/>
        </p:spPr>
        <p:txBody>
          <a:bodyPr wrap="none" rtlCol="0" anchor="t">
            <a:spAutoFit/>
          </a:bodyPr>
          <a:lstStyle/>
          <a:p>
            <a:r>
              <a:rPr lang="zh-CN" altLang="zh-CN">
                <a:solidFill>
                  <a:srgbClr val="0070C0"/>
                </a:solidFill>
              </a:rPr>
              <a:t>平行光入射</a:t>
            </a:r>
          </a:p>
        </p:txBody>
      </p:sp>
      <p:sp>
        <p:nvSpPr>
          <p:cNvPr id="6" name="文本框 5"/>
          <p:cNvSpPr txBox="1"/>
          <p:nvPr/>
        </p:nvSpPr>
        <p:spPr>
          <a:xfrm>
            <a:off x="4003675" y="2042160"/>
            <a:ext cx="664845" cy="2245360"/>
          </a:xfrm>
          <a:prstGeom prst="rect">
            <a:avLst/>
          </a:prstGeom>
          <a:noFill/>
        </p:spPr>
        <p:txBody>
          <a:bodyPr wrap="square" rtlCol="0" anchor="t">
            <a:spAutoFit/>
          </a:bodyPr>
          <a:lstStyle/>
          <a:p>
            <a:r>
              <a:rPr lang="zh-CN" altLang="en-US" sz="1400">
                <a:solidFill>
                  <a:srgbClr val="0070C0"/>
                </a:solidFill>
              </a:rPr>
              <a:t>衍射光在焦平面上干涉形成光栅的衍射光谱</a:t>
            </a:r>
          </a:p>
        </p:txBody>
      </p:sp>
      <p:sp>
        <p:nvSpPr>
          <p:cNvPr id="9" name="文本框 8"/>
          <p:cNvSpPr txBox="1"/>
          <p:nvPr/>
        </p:nvSpPr>
        <p:spPr>
          <a:xfrm>
            <a:off x="329565" y="5189855"/>
            <a:ext cx="3383280" cy="368300"/>
          </a:xfrm>
          <a:prstGeom prst="rect">
            <a:avLst/>
          </a:prstGeom>
          <a:noFill/>
        </p:spPr>
        <p:txBody>
          <a:bodyPr wrap="none" rtlCol="0" anchor="t">
            <a:spAutoFit/>
          </a:bodyPr>
          <a:lstStyle/>
          <a:p>
            <a:r>
              <a:rPr lang="zh-CN" altLang="en-US">
                <a:solidFill>
                  <a:srgbClr val="FF0000"/>
                </a:solidFill>
              </a:rPr>
              <a:t>形成亮条纹的条件的光栅方程：</a:t>
            </a:r>
          </a:p>
        </p:txBody>
      </p:sp>
      <p:sp>
        <p:nvSpPr>
          <p:cNvPr id="10" name="文本框 9"/>
          <p:cNvSpPr txBox="1"/>
          <p:nvPr/>
        </p:nvSpPr>
        <p:spPr>
          <a:xfrm>
            <a:off x="2485390" y="3653155"/>
            <a:ext cx="1251585" cy="245110"/>
          </a:xfrm>
          <a:prstGeom prst="rect">
            <a:avLst/>
          </a:prstGeom>
          <a:noFill/>
        </p:spPr>
        <p:txBody>
          <a:bodyPr wrap="square" rtlCol="0" anchor="t">
            <a:spAutoFit/>
          </a:bodyPr>
          <a:lstStyle/>
          <a:p>
            <a:r>
              <a:rPr lang="en-US" altLang="zh-CN" sz="1000">
                <a:solidFill>
                  <a:srgbClr val="FF0000"/>
                </a:solidFill>
                <a:sym typeface="+mn-ea"/>
              </a:rPr>
              <a:t>d</a:t>
            </a:r>
            <a:r>
              <a:rPr lang="zh-CN" altLang="en-US" sz="1000">
                <a:solidFill>
                  <a:srgbClr val="FF0000"/>
                </a:solidFill>
                <a:sym typeface="+mn-ea"/>
              </a:rPr>
              <a:t>：</a:t>
            </a:r>
            <a:r>
              <a:rPr lang="zh-CN" altLang="zh-CN" sz="1000">
                <a:solidFill>
                  <a:srgbClr val="FF0000"/>
                </a:solidFill>
                <a:sym typeface="+mn-ea"/>
              </a:rPr>
              <a:t>光栅常数</a:t>
            </a:r>
          </a:p>
        </p:txBody>
      </p:sp>
      <p:sp>
        <p:nvSpPr>
          <p:cNvPr id="1946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9460" name="Picture 4"/>
          <p:cNvPicPr>
            <a:picLocks noChangeAspect="1" noChangeArrowheads="1"/>
          </p:cNvPicPr>
          <p:nvPr/>
        </p:nvPicPr>
        <p:blipFill>
          <a:blip r:embed="rId7" cstate="print"/>
          <a:srcRect/>
          <a:stretch>
            <a:fillRect/>
          </a:stretch>
        </p:blipFill>
        <p:spPr bwMode="auto">
          <a:xfrm>
            <a:off x="6047656" y="0"/>
            <a:ext cx="3096344" cy="2329976"/>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矩形 3"/>
          <p:cNvSpPr>
            <a:spLocks noChangeArrowheads="1"/>
          </p:cNvSpPr>
          <p:nvPr/>
        </p:nvSpPr>
        <p:spPr bwMode="auto">
          <a:xfrm>
            <a:off x="0" y="0"/>
            <a:ext cx="8907780" cy="645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eorgia" panose="02040502050405020303" pitchFamily="18" charset="0"/>
                <a:ea typeface="宋体" panose="02010600030101010101" pitchFamily="2" charset="-122"/>
              </a:defRPr>
            </a:lvl1pPr>
            <a:lvl2pPr marL="742950" indent="-285750">
              <a:defRPr>
                <a:solidFill>
                  <a:schemeClr val="tx1"/>
                </a:solidFill>
                <a:latin typeface="Georgia" panose="02040502050405020303" pitchFamily="18" charset="0"/>
                <a:ea typeface="宋体" panose="02010600030101010101" pitchFamily="2" charset="-122"/>
              </a:defRPr>
            </a:lvl2pPr>
            <a:lvl3pPr marL="1143000" indent="-228600">
              <a:defRPr>
                <a:solidFill>
                  <a:schemeClr val="tx1"/>
                </a:solidFill>
                <a:latin typeface="Georgia" panose="02040502050405020303" pitchFamily="18" charset="0"/>
                <a:ea typeface="宋体" panose="02010600030101010101" pitchFamily="2" charset="-122"/>
              </a:defRPr>
            </a:lvl3pPr>
            <a:lvl4pPr marL="1600200" indent="-228600">
              <a:defRPr>
                <a:solidFill>
                  <a:schemeClr val="tx1"/>
                </a:solidFill>
                <a:latin typeface="Georgia" panose="02040502050405020303" pitchFamily="18" charset="0"/>
                <a:ea typeface="宋体" panose="02010600030101010101" pitchFamily="2" charset="-122"/>
              </a:defRPr>
            </a:lvl4pPr>
            <a:lvl5pPr marL="2057400" indent="-228600">
              <a:defRPr>
                <a:solidFill>
                  <a:schemeClr val="tx1"/>
                </a:solidFill>
                <a:latin typeface="Georgia" panose="02040502050405020303" pitchFamily="18" charset="0"/>
                <a:ea typeface="宋体" panose="02010600030101010101" pitchFamily="2" charset="-122"/>
              </a:defRPr>
            </a:lvl5pPr>
            <a:lvl6pPr marL="25146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6pPr>
            <a:lvl7pPr marL="29718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7pPr>
            <a:lvl8pPr marL="34290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8pPr>
            <a:lvl9pPr marL="38862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9pPr>
          </a:lstStyle>
          <a:p>
            <a:pPr algn="l"/>
            <a:r>
              <a:rPr lang="zh-CN" altLang="en-US" sz="3600" b="1" dirty="0">
                <a:solidFill>
                  <a:srgbClr val="FFFF00"/>
                </a:solidFill>
              </a:rPr>
              <a:t>光栅的两个重要特性</a:t>
            </a:r>
            <a:r>
              <a:rPr lang="en-US" altLang="zh-CN" sz="3600" b="1" dirty="0">
                <a:solidFill>
                  <a:srgbClr val="FFFF00"/>
                </a:solidFill>
              </a:rPr>
              <a:t>--</a:t>
            </a:r>
            <a:r>
              <a:rPr lang="zh-CN" altLang="en-US" sz="3600" b="1" dirty="0">
                <a:solidFill>
                  <a:srgbClr val="0070C0"/>
                </a:solidFill>
                <a:latin typeface="+mj-lt"/>
                <a:ea typeface="+mj-ea"/>
                <a:cs typeface="+mj-cs"/>
                <a:sym typeface="+mn-ea"/>
              </a:rPr>
              <a:t>分辨本领</a:t>
            </a:r>
            <a:r>
              <a:rPr lang="en-US" altLang="zh-CN" sz="3600" b="1" dirty="0">
                <a:solidFill>
                  <a:srgbClr val="0070C0"/>
                </a:solidFill>
                <a:latin typeface="+mj-lt"/>
                <a:ea typeface="+mj-ea"/>
                <a:cs typeface="+mj-cs"/>
                <a:sym typeface="+mn-ea"/>
              </a:rPr>
              <a:t>R</a:t>
            </a:r>
            <a:r>
              <a:rPr lang="zh-CN" altLang="en-US" sz="3600" b="1" dirty="0">
                <a:solidFill>
                  <a:srgbClr val="0070C0"/>
                </a:solidFill>
                <a:latin typeface="+mj-lt"/>
                <a:ea typeface="+mj-ea"/>
                <a:cs typeface="+mj-cs"/>
                <a:sym typeface="+mn-ea"/>
              </a:rPr>
              <a:t>、</a:t>
            </a:r>
            <a:r>
              <a:rPr lang="zh-CN" altLang="zh-CN" sz="3600" b="1" dirty="0">
                <a:solidFill>
                  <a:srgbClr val="0070C0"/>
                </a:solidFill>
                <a:latin typeface="+mj-lt"/>
                <a:ea typeface="+mj-ea"/>
                <a:cs typeface="+mj-cs"/>
                <a:sym typeface="+mn-ea"/>
              </a:rPr>
              <a:t>角色散</a:t>
            </a:r>
            <a:r>
              <a:rPr lang="en-US" altLang="zh-CN" sz="3600" b="1" dirty="0">
                <a:solidFill>
                  <a:srgbClr val="0070C0"/>
                </a:solidFill>
                <a:latin typeface="+mj-lt"/>
                <a:ea typeface="+mj-ea"/>
                <a:cs typeface="+mj-cs"/>
                <a:sym typeface="+mn-ea"/>
              </a:rPr>
              <a:t>D</a:t>
            </a:r>
          </a:p>
        </p:txBody>
      </p:sp>
      <p:sp>
        <p:nvSpPr>
          <p:cNvPr id="5" name="矩形 4"/>
          <p:cNvSpPr/>
          <p:nvPr/>
        </p:nvSpPr>
        <p:spPr>
          <a:xfrm>
            <a:off x="0" y="642938"/>
            <a:ext cx="2259330" cy="645160"/>
          </a:xfrm>
          <a:prstGeom prst="rect">
            <a:avLst/>
          </a:prstGeom>
        </p:spPr>
        <p:txBody>
          <a:bodyPr wrap="none">
            <a:spAutoFit/>
          </a:bodyPr>
          <a:lstStyle/>
          <a:p>
            <a:pPr fontAlgn="auto">
              <a:spcAft>
                <a:spcPts val="0"/>
              </a:spcAft>
              <a:defRPr/>
            </a:pPr>
            <a:r>
              <a:rPr lang="en-US" altLang="zh-CN" sz="3600" dirty="0">
                <a:solidFill>
                  <a:schemeClr val="tx2"/>
                </a:solidFill>
                <a:latin typeface="+mj-lt"/>
                <a:ea typeface="+mj-ea"/>
                <a:cs typeface="+mj-cs"/>
              </a:rPr>
              <a:t>1</a:t>
            </a:r>
            <a:r>
              <a:rPr lang="zh-CN" altLang="en-US" sz="3600" b="1" dirty="0">
                <a:solidFill>
                  <a:srgbClr val="0070C0"/>
                </a:solidFill>
                <a:latin typeface="+mj-lt"/>
                <a:ea typeface="+mj-ea"/>
                <a:cs typeface="+mj-cs"/>
              </a:rPr>
              <a:t>分辨本领</a:t>
            </a:r>
          </a:p>
        </p:txBody>
      </p:sp>
      <p:sp>
        <p:nvSpPr>
          <p:cNvPr id="3082" name="矩形 11"/>
          <p:cNvSpPr>
            <a:spLocks noChangeArrowheads="1"/>
          </p:cNvSpPr>
          <p:nvPr/>
        </p:nvSpPr>
        <p:spPr bwMode="auto">
          <a:xfrm>
            <a:off x="4286250" y="642938"/>
            <a:ext cx="4429125" cy="95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eorgia" panose="02040502050405020303" pitchFamily="18" charset="0"/>
                <a:ea typeface="宋体" panose="02010600030101010101" pitchFamily="2" charset="-122"/>
              </a:defRPr>
            </a:lvl1pPr>
            <a:lvl2pPr marL="742950" indent="-285750">
              <a:defRPr>
                <a:solidFill>
                  <a:schemeClr val="tx1"/>
                </a:solidFill>
                <a:latin typeface="Georgia" panose="02040502050405020303" pitchFamily="18" charset="0"/>
                <a:ea typeface="宋体" panose="02010600030101010101" pitchFamily="2" charset="-122"/>
              </a:defRPr>
            </a:lvl2pPr>
            <a:lvl3pPr marL="1143000" indent="-228600">
              <a:defRPr>
                <a:solidFill>
                  <a:schemeClr val="tx1"/>
                </a:solidFill>
                <a:latin typeface="Georgia" panose="02040502050405020303" pitchFamily="18" charset="0"/>
                <a:ea typeface="宋体" panose="02010600030101010101" pitchFamily="2" charset="-122"/>
              </a:defRPr>
            </a:lvl3pPr>
            <a:lvl4pPr marL="1600200" indent="-228600">
              <a:defRPr>
                <a:solidFill>
                  <a:schemeClr val="tx1"/>
                </a:solidFill>
                <a:latin typeface="Georgia" panose="02040502050405020303" pitchFamily="18" charset="0"/>
                <a:ea typeface="宋体" panose="02010600030101010101" pitchFamily="2" charset="-122"/>
              </a:defRPr>
            </a:lvl4pPr>
            <a:lvl5pPr marL="2057400" indent="-228600">
              <a:defRPr>
                <a:solidFill>
                  <a:schemeClr val="tx1"/>
                </a:solidFill>
                <a:latin typeface="Georgia" panose="02040502050405020303" pitchFamily="18" charset="0"/>
                <a:ea typeface="宋体" panose="02010600030101010101" pitchFamily="2" charset="-122"/>
              </a:defRPr>
            </a:lvl5pPr>
            <a:lvl6pPr marL="25146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6pPr>
            <a:lvl7pPr marL="29718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7pPr>
            <a:lvl8pPr marL="34290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8pPr>
            <a:lvl9pPr marL="38862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9pPr>
          </a:lstStyle>
          <a:p>
            <a:r>
              <a:rPr lang="en-US" altLang="zh-CN" sz="2800" b="1">
                <a:solidFill>
                  <a:srgbClr val="7030A0"/>
                </a:solidFill>
                <a:latin typeface="华文中宋" panose="02010600040101010101" pitchFamily="2" charset="-122"/>
                <a:ea typeface="华文中宋" panose="02010600040101010101" pitchFamily="2" charset="-122"/>
              </a:rPr>
              <a:t>K</a:t>
            </a:r>
            <a:r>
              <a:rPr lang="zh-CN" altLang="en-US" sz="2800" b="1">
                <a:solidFill>
                  <a:srgbClr val="7030A0"/>
                </a:solidFill>
                <a:latin typeface="华文中宋" panose="02010600040101010101" pitchFamily="2" charset="-122"/>
                <a:ea typeface="华文中宋" panose="02010600040101010101" pitchFamily="2" charset="-122"/>
              </a:rPr>
              <a:t>越大，</a:t>
            </a:r>
            <a:r>
              <a:rPr lang="en-US" altLang="zh-CN" sz="2800" b="1">
                <a:solidFill>
                  <a:srgbClr val="7030A0"/>
                </a:solidFill>
                <a:latin typeface="华文中宋" panose="02010600040101010101" pitchFamily="2" charset="-122"/>
                <a:ea typeface="华文中宋" panose="02010600040101010101" pitchFamily="2" charset="-122"/>
              </a:rPr>
              <a:t>N</a:t>
            </a:r>
            <a:r>
              <a:rPr lang="zh-CN" altLang="en-US" sz="2800" b="1">
                <a:solidFill>
                  <a:srgbClr val="7030A0"/>
                </a:solidFill>
                <a:latin typeface="华文中宋" panose="02010600040101010101" pitchFamily="2" charset="-122"/>
                <a:ea typeface="华文中宋" panose="02010600040101010101" pitchFamily="2" charset="-122"/>
              </a:rPr>
              <a:t>越多，</a:t>
            </a:r>
            <a:r>
              <a:rPr lang="en-US" altLang="zh-CN" sz="2800" b="1">
                <a:solidFill>
                  <a:srgbClr val="7030A0"/>
                </a:solidFill>
                <a:latin typeface="华文中宋" panose="02010600040101010101" pitchFamily="2" charset="-122"/>
                <a:ea typeface="华文中宋" panose="02010600040101010101" pitchFamily="2" charset="-122"/>
              </a:rPr>
              <a:t>R</a:t>
            </a:r>
            <a:r>
              <a:rPr lang="zh-CN" altLang="en-US" sz="2800" b="1">
                <a:solidFill>
                  <a:srgbClr val="7030A0"/>
                </a:solidFill>
                <a:latin typeface="华文中宋" panose="02010600040101010101" pitchFamily="2" charset="-122"/>
                <a:ea typeface="华文中宋" panose="02010600040101010101" pitchFamily="2" charset="-122"/>
              </a:rPr>
              <a:t>分越大，可分辨的△</a:t>
            </a:r>
            <a:r>
              <a:rPr lang="en-US" altLang="zh-CN" sz="2800" b="1">
                <a:solidFill>
                  <a:srgbClr val="7030A0"/>
                </a:solidFill>
                <a:latin typeface="华文中宋" panose="02010600040101010101" pitchFamily="2" charset="-122"/>
                <a:ea typeface="华文中宋" panose="02010600040101010101" pitchFamily="2" charset="-122"/>
              </a:rPr>
              <a:t>λ</a:t>
            </a:r>
            <a:r>
              <a:rPr lang="zh-CN" altLang="en-US" sz="2800" b="1">
                <a:solidFill>
                  <a:srgbClr val="7030A0"/>
                </a:solidFill>
                <a:latin typeface="华文中宋" panose="02010600040101010101" pitchFamily="2" charset="-122"/>
                <a:ea typeface="华文中宋" panose="02010600040101010101" pitchFamily="2" charset="-122"/>
              </a:rPr>
              <a:t> 越小</a:t>
            </a:r>
          </a:p>
        </p:txBody>
      </p:sp>
      <p:pic>
        <p:nvPicPr>
          <p:cNvPr id="3083" name="Picture 1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2" y="2299121"/>
            <a:ext cx="4627563" cy="278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矩形 17"/>
          <p:cNvSpPr/>
          <p:nvPr/>
        </p:nvSpPr>
        <p:spPr>
          <a:xfrm>
            <a:off x="571472" y="4911551"/>
            <a:ext cx="4572032" cy="461665"/>
          </a:xfrm>
          <a:prstGeom prst="rect">
            <a:avLst/>
          </a:prstGeom>
          <a:noFill/>
          <a:ln cmpd="thickThin">
            <a:solidFill>
              <a:schemeClr val="tx1"/>
            </a:solidFill>
          </a:ln>
        </p:spPr>
        <p:txBody>
          <a:bodyPr>
            <a:spAutoFit/>
          </a:bodyPr>
          <a:lstStyle/>
          <a:p>
            <a:pPr algn="ctr" fontAlgn="auto">
              <a:spcBef>
                <a:spcPts val="0"/>
              </a:spcBef>
              <a:spcAft>
                <a:spcPts val="0"/>
              </a:spcAft>
              <a:defRPr/>
            </a:pPr>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K</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越大，光强越弱，检测越困难</a:t>
            </a:r>
          </a:p>
        </p:txBody>
      </p:sp>
      <p:sp>
        <p:nvSpPr>
          <p:cNvPr id="20" name="矩形 19"/>
          <p:cNvSpPr/>
          <p:nvPr/>
        </p:nvSpPr>
        <p:spPr>
          <a:xfrm>
            <a:off x="5500694" y="4857760"/>
            <a:ext cx="3357586" cy="830997"/>
          </a:xfrm>
          <a:prstGeom prst="rect">
            <a:avLst/>
          </a:prstGeom>
          <a:noFill/>
          <a:ln cap="sq">
            <a:solidFill>
              <a:schemeClr val="tx1"/>
            </a:solidFill>
          </a:ln>
        </p:spPr>
        <p:txBody>
          <a:bodyPr>
            <a:spAutoFit/>
          </a:bodyPr>
          <a:lstStyle/>
          <a:p>
            <a:pPr fontAlgn="auto">
              <a:spcBef>
                <a:spcPts val="0"/>
              </a:spcBef>
              <a:spcAft>
                <a:spcPts val="0"/>
              </a:spcAft>
              <a:defRPr/>
            </a:pPr>
            <a:r>
              <a:rPr lang="zh-CN" altLang="en-US" sz="2400"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latin typeface="+mn-lt"/>
                <a:ea typeface="+mn-ea"/>
              </a:rPr>
              <a:t>刻线多</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光谱分</a:t>
            </a:r>
            <a:r>
              <a:rPr lang="zh-CN" altLang="en-US" sz="2400"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latin typeface="+mn-lt"/>
                <a:ea typeface="+mn-ea"/>
              </a:rPr>
              <a:t>辨率高</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a:t>
            </a:r>
            <a:r>
              <a:rPr lang="zh-CN" altLang="en-US" sz="2400"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latin typeface="+mn-lt"/>
                <a:ea typeface="+mn-ea"/>
              </a:rPr>
              <a:t>刻线少</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光谱覆盖</a:t>
            </a:r>
            <a:r>
              <a:rPr lang="zh-CN" altLang="en-US" sz="2400"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latin typeface="+mn-lt"/>
                <a:ea typeface="+mn-ea"/>
              </a:rPr>
              <a:t>范围宽</a:t>
            </a:r>
          </a:p>
        </p:txBody>
      </p:sp>
      <p:graphicFrame>
        <p:nvGraphicFramePr>
          <p:cNvPr id="3075" name="Object 12"/>
          <p:cNvGraphicFramePr>
            <a:graphicFrameLocks noChangeAspect="1"/>
          </p:cNvGraphicFramePr>
          <p:nvPr/>
        </p:nvGraphicFramePr>
        <p:xfrm>
          <a:off x="6572250" y="1857375"/>
          <a:ext cx="1571625" cy="360363"/>
        </p:xfrm>
        <a:graphic>
          <a:graphicData uri="http://schemas.openxmlformats.org/presentationml/2006/ole">
            <p:oleObj spid="_x0000_s21509" name="Equation" r:id="rId4" imgW="18592800" imgH="4267200" progId="">
              <p:embed/>
            </p:oleObj>
          </a:graphicData>
        </a:graphic>
      </p:graphicFrame>
      <p:graphicFrame>
        <p:nvGraphicFramePr>
          <p:cNvPr id="3076" name="Object 13"/>
          <p:cNvGraphicFramePr>
            <a:graphicFrameLocks noChangeAspect="1"/>
          </p:cNvGraphicFramePr>
          <p:nvPr/>
        </p:nvGraphicFramePr>
        <p:xfrm>
          <a:off x="8286750" y="1714500"/>
          <a:ext cx="687388" cy="608013"/>
        </p:xfrm>
        <a:graphic>
          <a:graphicData uri="http://schemas.openxmlformats.org/presentationml/2006/ole">
            <p:oleObj spid="_x0000_s21508" name="Equation" r:id="rId5" imgW="444307" imgH="393529" progId="">
              <p:embed/>
            </p:oleObj>
          </a:graphicData>
        </a:graphic>
      </p:graphicFrame>
      <p:sp>
        <p:nvSpPr>
          <p:cNvPr id="23" name="矩形 22"/>
          <p:cNvSpPr/>
          <p:nvPr/>
        </p:nvSpPr>
        <p:spPr>
          <a:xfrm>
            <a:off x="500034" y="1486525"/>
            <a:ext cx="1337226" cy="646331"/>
          </a:xfrm>
          <a:prstGeom prst="rect">
            <a:avLst/>
          </a:prstGeom>
          <a:noFill/>
        </p:spPr>
        <p:txBody>
          <a:bodyPr wrap="none">
            <a:spAutoFit/>
          </a:bodyPr>
          <a:lstStyle/>
          <a:p>
            <a:pPr algn="ctr" fontAlgn="auto">
              <a:spcBef>
                <a:spcPts val="0"/>
              </a:spcBef>
              <a:spcAft>
                <a:spcPts val="0"/>
              </a:spcAft>
              <a:defRPr/>
            </a:pPr>
            <a:r>
              <a:rPr lang="zh-CN" alt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讨论</a:t>
            </a:r>
            <a:r>
              <a:rPr lang="en-US" altLang="zh-CN"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1</a:t>
            </a:r>
            <a:endParaRPr lang="zh-CN" alt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endParaRPr>
          </a:p>
        </p:txBody>
      </p:sp>
      <p:graphicFrame>
        <p:nvGraphicFramePr>
          <p:cNvPr id="3077" name="Object 12"/>
          <p:cNvGraphicFramePr>
            <a:graphicFrameLocks noChangeAspect="1"/>
          </p:cNvGraphicFramePr>
          <p:nvPr/>
        </p:nvGraphicFramePr>
        <p:xfrm>
          <a:off x="5357813" y="2924944"/>
          <a:ext cx="3297237" cy="642937"/>
        </p:xfrm>
        <a:graphic>
          <a:graphicData uri="http://schemas.openxmlformats.org/presentationml/2006/ole">
            <p:oleObj spid="_x0000_s21507" name="Equation" r:id="rId6" imgW="2019300" imgH="393700" progId="">
              <p:embed/>
            </p:oleObj>
          </a:graphicData>
        </a:graphic>
      </p:graphicFrame>
      <p:graphicFrame>
        <p:nvGraphicFramePr>
          <p:cNvPr id="3078" name="Object 15"/>
          <p:cNvGraphicFramePr>
            <a:graphicFrameLocks noChangeAspect="1"/>
          </p:cNvGraphicFramePr>
          <p:nvPr/>
        </p:nvGraphicFramePr>
        <p:xfrm>
          <a:off x="5357813" y="3643313"/>
          <a:ext cx="3379787" cy="642937"/>
        </p:xfrm>
        <a:graphic>
          <a:graphicData uri="http://schemas.openxmlformats.org/presentationml/2006/ole">
            <p:oleObj spid="_x0000_s21506" name="Equation" r:id="rId7" imgW="2070100" imgH="393700" progId="">
              <p:embed/>
            </p:oleObj>
          </a:graphicData>
        </a:graphic>
      </p:graphicFrame>
      <p:graphicFrame>
        <p:nvGraphicFramePr>
          <p:cNvPr id="3079" name="Object 16"/>
          <p:cNvGraphicFramePr>
            <a:graphicFrameLocks noChangeAspect="1"/>
          </p:cNvGraphicFramePr>
          <p:nvPr/>
        </p:nvGraphicFramePr>
        <p:xfrm>
          <a:off x="5429250" y="2428875"/>
          <a:ext cx="1214438" cy="393700"/>
        </p:xfrm>
        <a:graphic>
          <a:graphicData uri="http://schemas.openxmlformats.org/presentationml/2006/ole">
            <p:oleObj spid="_x0000_s21505" name="Equation" r:id="rId8" imgW="685800" imgH="228600" progId="">
              <p:embed/>
            </p:oleObj>
          </a:graphicData>
        </a:graphic>
      </p:graphicFrame>
      <p:sp>
        <p:nvSpPr>
          <p:cNvPr id="27" name="矩形 26"/>
          <p:cNvSpPr/>
          <p:nvPr/>
        </p:nvSpPr>
        <p:spPr>
          <a:xfrm>
            <a:off x="4857752" y="1571612"/>
            <a:ext cx="1399742" cy="646331"/>
          </a:xfrm>
          <a:prstGeom prst="rect">
            <a:avLst/>
          </a:prstGeom>
          <a:noFill/>
        </p:spPr>
        <p:txBody>
          <a:bodyPr wrap="none">
            <a:spAutoFit/>
          </a:bodyPr>
          <a:lstStyle/>
          <a:p>
            <a:pPr algn="ctr" fontAlgn="auto">
              <a:spcBef>
                <a:spcPts val="0"/>
              </a:spcBef>
              <a:spcAft>
                <a:spcPts val="0"/>
              </a:spcAft>
              <a:defRPr/>
            </a:pPr>
            <a:r>
              <a:rPr lang="zh-CN" alt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讨论</a:t>
            </a:r>
            <a:r>
              <a:rPr lang="en-US" altLang="zh-CN"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rPr>
              <a:t>2</a:t>
            </a:r>
            <a:endParaRPr lang="zh-CN" alt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a typeface="+mn-ea"/>
            </a:endParaRPr>
          </a:p>
        </p:txBody>
      </p:sp>
      <p:pic>
        <p:nvPicPr>
          <p:cNvPr id="21511" name="Picture 7"/>
          <p:cNvPicPr>
            <a:picLocks noChangeAspect="1" noChangeArrowheads="1"/>
          </p:cNvPicPr>
          <p:nvPr/>
        </p:nvPicPr>
        <p:blipFill>
          <a:blip r:embed="rId9" cstate="print"/>
          <a:srcRect/>
          <a:stretch>
            <a:fillRect/>
          </a:stretch>
        </p:blipFill>
        <p:spPr bwMode="auto">
          <a:xfrm>
            <a:off x="107504" y="5362724"/>
            <a:ext cx="3734544" cy="1495276"/>
          </a:xfrm>
          <a:prstGeom prst="rect">
            <a:avLst/>
          </a:prstGeom>
          <a:noFill/>
          <a:ln w="9525">
            <a:noFill/>
            <a:miter lim="800000"/>
            <a:headEnd/>
            <a:tailEnd/>
          </a:ln>
        </p:spPr>
      </p:pic>
      <p:graphicFrame>
        <p:nvGraphicFramePr>
          <p:cNvPr id="2" name="Object 7" descr="ppt/media/image14.wmf"/>
          <p:cNvGraphicFramePr>
            <a:graphicFrameLocks noChangeAspect="1"/>
          </p:cNvGraphicFramePr>
          <p:nvPr/>
        </p:nvGraphicFramePr>
        <p:xfrm>
          <a:off x="2411760" y="692696"/>
          <a:ext cx="1852612" cy="857250"/>
        </p:xfrm>
        <a:graphic>
          <a:graphicData uri="http://schemas.openxmlformats.org/presentationml/2006/ole">
            <p:oleObj spid="_x0000_s21511" name="Equation" r:id="rId10" imgW="850531" imgH="393529" progId="">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bwMode="auto">
          <a:xfrm>
            <a:off x="142875" y="714375"/>
            <a:ext cx="8229600" cy="1066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zh-CN" smtClean="0"/>
              <a:t>2</a:t>
            </a:r>
            <a:r>
              <a:rPr lang="zh-CN" altLang="en-US" smtClean="0">
                <a:solidFill>
                  <a:srgbClr val="0070C0"/>
                </a:solidFill>
              </a:rPr>
              <a:t>角色散</a:t>
            </a:r>
          </a:p>
        </p:txBody>
      </p:sp>
      <p:pic>
        <p:nvPicPr>
          <p:cNvPr id="1945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28875" y="785813"/>
            <a:ext cx="3043238" cy="928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0" name="矩形 5"/>
          <p:cNvSpPr>
            <a:spLocks noChangeArrowheads="1"/>
          </p:cNvSpPr>
          <p:nvPr/>
        </p:nvSpPr>
        <p:spPr bwMode="auto">
          <a:xfrm>
            <a:off x="357188" y="1928813"/>
            <a:ext cx="83581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eorgia" panose="02040502050405020303" pitchFamily="18" charset="0"/>
                <a:ea typeface="宋体" panose="02010600030101010101" pitchFamily="2" charset="-122"/>
              </a:defRPr>
            </a:lvl1pPr>
            <a:lvl2pPr marL="742950" indent="-285750">
              <a:defRPr>
                <a:solidFill>
                  <a:schemeClr val="tx1"/>
                </a:solidFill>
                <a:latin typeface="Georgia" panose="02040502050405020303" pitchFamily="18" charset="0"/>
                <a:ea typeface="宋体" panose="02010600030101010101" pitchFamily="2" charset="-122"/>
              </a:defRPr>
            </a:lvl2pPr>
            <a:lvl3pPr marL="1143000" indent="-228600">
              <a:defRPr>
                <a:solidFill>
                  <a:schemeClr val="tx1"/>
                </a:solidFill>
                <a:latin typeface="Georgia" panose="02040502050405020303" pitchFamily="18" charset="0"/>
                <a:ea typeface="宋体" panose="02010600030101010101" pitchFamily="2" charset="-122"/>
              </a:defRPr>
            </a:lvl3pPr>
            <a:lvl4pPr marL="1600200" indent="-228600">
              <a:defRPr>
                <a:solidFill>
                  <a:schemeClr val="tx1"/>
                </a:solidFill>
                <a:latin typeface="Georgia" panose="02040502050405020303" pitchFamily="18" charset="0"/>
                <a:ea typeface="宋体" panose="02010600030101010101" pitchFamily="2" charset="-122"/>
              </a:defRPr>
            </a:lvl4pPr>
            <a:lvl5pPr marL="2057400" indent="-228600">
              <a:defRPr>
                <a:solidFill>
                  <a:schemeClr val="tx1"/>
                </a:solidFill>
                <a:latin typeface="Georgia" panose="02040502050405020303" pitchFamily="18" charset="0"/>
                <a:ea typeface="宋体" panose="02010600030101010101" pitchFamily="2" charset="-122"/>
              </a:defRPr>
            </a:lvl5pPr>
            <a:lvl6pPr marL="25146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6pPr>
            <a:lvl7pPr marL="29718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7pPr>
            <a:lvl8pPr marL="34290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8pPr>
            <a:lvl9pPr marL="3886200" indent="-228600" fontAlgn="base">
              <a:spcBef>
                <a:spcPct val="0"/>
              </a:spcBef>
              <a:spcAft>
                <a:spcPct val="0"/>
              </a:spcAft>
              <a:defRPr>
                <a:solidFill>
                  <a:schemeClr val="tx1"/>
                </a:solidFill>
                <a:latin typeface="Georgia" panose="02040502050405020303" pitchFamily="18" charset="0"/>
                <a:ea typeface="宋体" panose="02010600030101010101" pitchFamily="2" charset="-122"/>
              </a:defRPr>
            </a:lvl9pPr>
          </a:lstStyle>
          <a:p>
            <a:r>
              <a:rPr lang="zh-CN" altLang="en-US" sz="3200" b="1">
                <a:latin typeface="华文中宋" panose="02010600040101010101" pitchFamily="2" charset="-122"/>
                <a:ea typeface="华文中宋" panose="02010600040101010101" pitchFamily="2" charset="-122"/>
              </a:rPr>
              <a:t>角色散描述了分光元件将光谱散开能力的大小</a:t>
            </a:r>
          </a:p>
        </p:txBody>
      </p:sp>
      <p:pic>
        <p:nvPicPr>
          <p:cNvPr id="3" name="内容占位符 3"/>
          <p:cNvPicPr>
            <a:picLocks noChangeAspect="1"/>
          </p:cNvPicPr>
          <p:nvPr/>
        </p:nvPicPr>
        <p:blipFill>
          <a:blip r:embed="rId3" cstate="print"/>
          <a:stretch>
            <a:fillRect/>
          </a:stretch>
        </p:blipFill>
        <p:spPr>
          <a:xfrm>
            <a:off x="357505" y="3125470"/>
            <a:ext cx="3296920" cy="1448435"/>
          </a:xfrm>
          <a:prstGeom prst="rect">
            <a:avLst/>
          </a:prstGeom>
        </p:spPr>
      </p:pic>
      <p:sp>
        <p:nvSpPr>
          <p:cNvPr id="440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44033" name="Picture 1"/>
          <p:cNvPicPr>
            <a:picLocks noChangeAspect="1" noChangeArrowheads="1"/>
          </p:cNvPicPr>
          <p:nvPr/>
        </p:nvPicPr>
        <p:blipFill>
          <a:blip r:embed="rId4" cstate="print"/>
          <a:srcRect/>
          <a:stretch>
            <a:fillRect/>
          </a:stretch>
        </p:blipFill>
        <p:spPr bwMode="auto">
          <a:xfrm>
            <a:off x="3851920" y="2852936"/>
            <a:ext cx="5237163" cy="3940175"/>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都市">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都市">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62</TotalTime>
  <Words>1284</Words>
  <Application>Microsoft Office PowerPoint</Application>
  <PresentationFormat>全屏显示(4:3)</PresentationFormat>
  <Paragraphs>118</Paragraphs>
  <Slides>21</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21</vt:i4>
      </vt:variant>
    </vt:vector>
  </HeadingPairs>
  <TitlesOfParts>
    <vt:vector size="24" baseType="lpstr">
      <vt:lpstr>都市</vt:lpstr>
      <vt:lpstr>Equation</vt:lpstr>
      <vt:lpstr>BMP 图像</vt:lpstr>
      <vt:lpstr>光栅光谱仪</vt:lpstr>
      <vt:lpstr>什么是光栅光谱仪？有什么用途？</vt:lpstr>
      <vt:lpstr>幻灯片 3</vt:lpstr>
      <vt:lpstr>幻灯片 4</vt:lpstr>
      <vt:lpstr>幻灯片 5</vt:lpstr>
      <vt:lpstr>幻灯片 6</vt:lpstr>
      <vt:lpstr>幻灯片 7</vt:lpstr>
      <vt:lpstr>幻灯片 8</vt:lpstr>
      <vt:lpstr>2角色散</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Company>Sky123.Org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Sky123.Org</dc:creator>
  <cp:lastModifiedBy>AutoBVT</cp:lastModifiedBy>
  <cp:revision>76</cp:revision>
  <dcterms:created xsi:type="dcterms:W3CDTF">2017-12-03T16:41:00Z</dcterms:created>
  <dcterms:modified xsi:type="dcterms:W3CDTF">2022-10-27T10:42:36Z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